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8"/>
  </p:notesMasterIdLst>
  <p:sldIdLst>
    <p:sldId id="315" r:id="rId2"/>
    <p:sldId id="256" r:id="rId3"/>
    <p:sldId id="257" r:id="rId4"/>
    <p:sldId id="259" r:id="rId5"/>
    <p:sldId id="265" r:id="rId6"/>
    <p:sldId id="284" r:id="rId7"/>
    <p:sldId id="262" r:id="rId8"/>
    <p:sldId id="287" r:id="rId9"/>
    <p:sldId id="263" r:id="rId10"/>
    <p:sldId id="261" r:id="rId11"/>
    <p:sldId id="316" r:id="rId12"/>
    <p:sldId id="290" r:id="rId13"/>
    <p:sldId id="279" r:id="rId14"/>
    <p:sldId id="278" r:id="rId15"/>
    <p:sldId id="289" r:id="rId16"/>
    <p:sldId id="282" r:id="rId17"/>
    <p:sldId id="268" r:id="rId18"/>
    <p:sldId id="271" r:id="rId19"/>
    <p:sldId id="269" r:id="rId20"/>
    <p:sldId id="291" r:id="rId21"/>
    <p:sldId id="272" r:id="rId22"/>
    <p:sldId id="285" r:id="rId23"/>
    <p:sldId id="292" r:id="rId24"/>
    <p:sldId id="294" r:id="rId25"/>
    <p:sldId id="295" r:id="rId26"/>
    <p:sldId id="297" r:id="rId27"/>
    <p:sldId id="298" r:id="rId28"/>
    <p:sldId id="299" r:id="rId29"/>
    <p:sldId id="300" r:id="rId30"/>
    <p:sldId id="301" r:id="rId31"/>
    <p:sldId id="302" r:id="rId32"/>
    <p:sldId id="303" r:id="rId33"/>
    <p:sldId id="304" r:id="rId34"/>
    <p:sldId id="308" r:id="rId35"/>
    <p:sldId id="305" r:id="rId36"/>
    <p:sldId id="306" r:id="rId37"/>
    <p:sldId id="307" r:id="rId38"/>
    <p:sldId id="311" r:id="rId39"/>
    <p:sldId id="317" r:id="rId40"/>
    <p:sldId id="318" r:id="rId41"/>
    <p:sldId id="313" r:id="rId42"/>
    <p:sldId id="309" r:id="rId43"/>
    <p:sldId id="310" r:id="rId44"/>
    <p:sldId id="293" r:id="rId45"/>
    <p:sldId id="314" r:id="rId46"/>
    <p:sldId id="276" r:id="rId47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D0E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4995" autoAdjust="0"/>
    <p:restoredTop sz="94828" autoAdjust="0"/>
  </p:normalViewPr>
  <p:slideViewPr>
    <p:cSldViewPr>
      <p:cViewPr varScale="1">
        <p:scale>
          <a:sx n="72" d="100"/>
          <a:sy n="72" d="100"/>
        </p:scale>
        <p:origin x="-82" y="-19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3666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71E805-1317-4B9E-9196-FC81FB3388AD}" type="datetimeFigureOut">
              <a:rPr lang="fr-BE" smtClean="0"/>
              <a:pPr/>
              <a:t>15/12/2015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724664-0100-4C56-B4B6-7E2D5D7D9074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6421B-04C0-4E3D-90A3-7E3F2161DC39}" type="datetimeFigureOut">
              <a:rPr lang="es-ES_tradnl" smtClean="0"/>
              <a:pPr/>
              <a:t>15/12/2015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07CC7-71EE-4F92-8F9A-D5E133F1CC12}" type="slidenum">
              <a:rPr lang="es-ES_tradnl" smtClean="0"/>
              <a:pPr/>
              <a:t>‹N°›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6421B-04C0-4E3D-90A3-7E3F2161DC39}" type="datetimeFigureOut">
              <a:rPr lang="es-ES_tradnl" smtClean="0"/>
              <a:pPr/>
              <a:t>15/12/2015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07CC7-71EE-4F92-8F9A-D5E133F1CC12}" type="slidenum">
              <a:rPr lang="es-ES_tradnl" smtClean="0"/>
              <a:pPr/>
              <a:t>‹N°›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6421B-04C0-4E3D-90A3-7E3F2161DC39}" type="datetimeFigureOut">
              <a:rPr lang="es-ES_tradnl" smtClean="0"/>
              <a:pPr/>
              <a:t>15/12/2015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07CC7-71EE-4F92-8F9A-D5E133F1CC12}" type="slidenum">
              <a:rPr lang="es-ES_tradnl" smtClean="0"/>
              <a:pPr/>
              <a:t>‹N°›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6421B-04C0-4E3D-90A3-7E3F2161DC39}" type="datetimeFigureOut">
              <a:rPr lang="es-ES_tradnl" smtClean="0"/>
              <a:pPr/>
              <a:t>15/12/2015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07CC7-71EE-4F92-8F9A-D5E133F1CC12}" type="slidenum">
              <a:rPr lang="es-ES_tradnl" smtClean="0"/>
              <a:pPr/>
              <a:t>‹N°›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6421B-04C0-4E3D-90A3-7E3F2161DC39}" type="datetimeFigureOut">
              <a:rPr lang="es-ES_tradnl" smtClean="0"/>
              <a:pPr/>
              <a:t>15/12/2015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07CC7-71EE-4F92-8F9A-D5E133F1CC12}" type="slidenum">
              <a:rPr lang="es-ES_tradnl" smtClean="0"/>
              <a:pPr/>
              <a:t>‹N°›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6421B-04C0-4E3D-90A3-7E3F2161DC39}" type="datetimeFigureOut">
              <a:rPr lang="es-ES_tradnl" smtClean="0"/>
              <a:pPr/>
              <a:t>15/12/2015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07CC7-71EE-4F92-8F9A-D5E133F1CC12}" type="slidenum">
              <a:rPr lang="es-ES_tradnl" smtClean="0"/>
              <a:pPr/>
              <a:t>‹N°›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6421B-04C0-4E3D-90A3-7E3F2161DC39}" type="datetimeFigureOut">
              <a:rPr lang="es-ES_tradnl" smtClean="0"/>
              <a:pPr/>
              <a:t>15/12/2015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07CC7-71EE-4F92-8F9A-D5E133F1CC12}" type="slidenum">
              <a:rPr lang="es-ES_tradnl" smtClean="0"/>
              <a:pPr/>
              <a:t>‹N°›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6421B-04C0-4E3D-90A3-7E3F2161DC39}" type="datetimeFigureOut">
              <a:rPr lang="es-ES_tradnl" smtClean="0"/>
              <a:pPr/>
              <a:t>15/12/2015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07CC7-71EE-4F92-8F9A-D5E133F1CC12}" type="slidenum">
              <a:rPr lang="es-ES_tradnl" smtClean="0"/>
              <a:pPr/>
              <a:t>‹N°›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6421B-04C0-4E3D-90A3-7E3F2161DC39}" type="datetimeFigureOut">
              <a:rPr lang="es-ES_tradnl" smtClean="0"/>
              <a:pPr/>
              <a:t>15/12/2015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07CC7-71EE-4F92-8F9A-D5E133F1CC12}" type="slidenum">
              <a:rPr lang="es-ES_tradnl" smtClean="0"/>
              <a:pPr/>
              <a:t>‹N°›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6421B-04C0-4E3D-90A3-7E3F2161DC39}" type="datetimeFigureOut">
              <a:rPr lang="es-ES_tradnl" smtClean="0"/>
              <a:pPr/>
              <a:t>15/12/2015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07CC7-71EE-4F92-8F9A-D5E133F1CC12}" type="slidenum">
              <a:rPr lang="es-ES_tradnl" smtClean="0"/>
              <a:pPr/>
              <a:t>‹N°›</a:t>
            </a:fld>
            <a:endParaRPr lang="es-ES_trad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6421B-04C0-4E3D-90A3-7E3F2161DC39}" type="datetimeFigureOut">
              <a:rPr lang="es-ES_tradnl" smtClean="0"/>
              <a:pPr/>
              <a:t>15/12/2015</a:t>
            </a:fld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407CC7-71EE-4F92-8F9A-D5E133F1CC12}" type="slidenum">
              <a:rPr lang="es-ES_tradnl" smtClean="0"/>
              <a:pPr/>
              <a:t>‹N°›</a:t>
            </a:fld>
            <a:endParaRPr lang="es-ES_tradn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FB407CC7-71EE-4F92-8F9A-D5E133F1CC12}" type="slidenum">
              <a:rPr lang="es-ES_tradnl" smtClean="0"/>
              <a:pPr/>
              <a:t>‹N°›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1D6421B-04C0-4E3D-90A3-7E3F2161DC39}" type="datetimeFigureOut">
              <a:rPr lang="es-ES_tradnl" smtClean="0"/>
              <a:pPr/>
              <a:t>15/12/2015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208912" cy="1143000"/>
          </a:xfrm>
        </p:spPr>
        <p:txBody>
          <a:bodyPr/>
          <a:lstStyle/>
          <a:p>
            <a:pPr algn="ctr"/>
            <a:r>
              <a:rPr lang="fr-BE" dirty="0" smtClean="0">
                <a:solidFill>
                  <a:schemeClr val="tx1"/>
                </a:solidFill>
              </a:rPr>
              <a:t>Présentation d’un chantier de pose de dalle souple métallique.</a:t>
            </a:r>
            <a:endParaRPr lang="fr-BE" dirty="0">
              <a:solidFill>
                <a:schemeClr val="tx1"/>
              </a:solidFill>
            </a:endParaRPr>
          </a:p>
        </p:txBody>
      </p:sp>
      <p:pic>
        <p:nvPicPr>
          <p:cNvPr id="22530" name="Picture 2" descr="C:\Users\17687\Desktop\coq_spw_h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780928"/>
            <a:ext cx="4495800" cy="2228850"/>
          </a:xfrm>
          <a:prstGeom prst="rect">
            <a:avLst/>
          </a:prstGeom>
          <a:noFill/>
        </p:spPr>
      </p:pic>
      <p:pic>
        <p:nvPicPr>
          <p:cNvPr id="22531" name="Image 2" descr="cid:image002.jpg@01CD537C.7DE03C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6309320"/>
            <a:ext cx="4857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ous-titre 3"/>
          <p:cNvSpPr txBox="1">
            <a:spLocks/>
          </p:cNvSpPr>
          <p:nvPr/>
        </p:nvSpPr>
        <p:spPr>
          <a:xfrm>
            <a:off x="5436096" y="6317940"/>
            <a:ext cx="3384376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fr-BE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Youra LOGNOUL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280920" cy="1368152"/>
          </a:xfrm>
        </p:spPr>
        <p:txBody>
          <a:bodyPr>
            <a:noAutofit/>
          </a:bodyPr>
          <a:lstStyle/>
          <a:p>
            <a:r>
              <a:rPr lang="fr-BE" sz="4000" b="1" dirty="0" smtClean="0">
                <a:latin typeface="Bodoni MT" pitchFamily="18" charset="0"/>
              </a:rPr>
              <a:t>Dispositifs en place pour reprendre les mouvements dans la zone de transition entre le BAC et les O.A.</a:t>
            </a:r>
            <a:endParaRPr lang="es-ES_tradnl" sz="4000" b="1" dirty="0">
              <a:latin typeface="Bodoni MT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9144000" cy="4188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Connecteur droit avec flèche 7"/>
          <p:cNvCxnSpPr>
            <a:stCxn id="1029" idx="5"/>
          </p:cNvCxnSpPr>
          <p:nvPr/>
        </p:nvCxnSpPr>
        <p:spPr>
          <a:xfrm>
            <a:off x="1845641" y="2858834"/>
            <a:ext cx="248799" cy="1262119"/>
          </a:xfrm>
          <a:prstGeom prst="straightConnector1">
            <a:avLst/>
          </a:prstGeom>
          <a:ln w="88900" cmpd="sng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/>
          <p:cNvSpPr/>
          <p:nvPr/>
        </p:nvSpPr>
        <p:spPr>
          <a:xfrm>
            <a:off x="2267744" y="3861048"/>
            <a:ext cx="3456383" cy="648072"/>
          </a:xfrm>
          <a:prstGeom prst="ellipse">
            <a:avLst/>
          </a:prstGeom>
          <a:solidFill>
            <a:schemeClr val="accent1"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Ellipse 10"/>
          <p:cNvSpPr/>
          <p:nvPr/>
        </p:nvSpPr>
        <p:spPr>
          <a:xfrm>
            <a:off x="5525057" y="4060922"/>
            <a:ext cx="439542" cy="458605"/>
          </a:xfrm>
          <a:prstGeom prst="ellipse">
            <a:avLst/>
          </a:prstGeom>
          <a:solidFill>
            <a:srgbClr val="FF000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/>
          </a:p>
        </p:txBody>
      </p:sp>
      <p:cxnSp>
        <p:nvCxnSpPr>
          <p:cNvPr id="13" name="Connecteur droit avec flèche 12"/>
          <p:cNvCxnSpPr>
            <a:stCxn id="17" idx="4"/>
            <a:endCxn id="11" idx="0"/>
          </p:cNvCxnSpPr>
          <p:nvPr/>
        </p:nvCxnSpPr>
        <p:spPr>
          <a:xfrm flipH="1">
            <a:off x="5744828" y="2742874"/>
            <a:ext cx="735384" cy="1318048"/>
          </a:xfrm>
          <a:prstGeom prst="straightConnector1">
            <a:avLst/>
          </a:prstGeom>
          <a:ln w="889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H="1">
            <a:off x="506657" y="2902317"/>
            <a:ext cx="176911" cy="1246763"/>
          </a:xfrm>
          <a:prstGeom prst="straightConnector1">
            <a:avLst/>
          </a:prstGeom>
          <a:ln w="88900" cmpd="sng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/>
          <p:cNvSpPr/>
          <p:nvPr/>
        </p:nvSpPr>
        <p:spPr>
          <a:xfrm>
            <a:off x="5508104" y="1772816"/>
            <a:ext cx="1944216" cy="970058"/>
          </a:xfrm>
          <a:prstGeom prst="ellipse">
            <a:avLst/>
          </a:prstGeom>
          <a:solidFill>
            <a:srgbClr val="FF0000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BE" sz="2000" b="1" dirty="0" smtClean="0">
                <a:solidFill>
                  <a:schemeClr val="tx1"/>
                </a:solidFill>
              </a:rPr>
              <a:t>Talon dalle flottante</a:t>
            </a:r>
            <a:endParaRPr lang="es-ES_tradnl" sz="2000" b="1" dirty="0">
              <a:solidFill>
                <a:schemeClr val="tx1"/>
              </a:solidFill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1403648" y="5157192"/>
            <a:ext cx="2088232" cy="990184"/>
          </a:xfrm>
          <a:prstGeom prst="ellipse">
            <a:avLst/>
          </a:prstGeom>
          <a:solidFill>
            <a:schemeClr val="accent1">
              <a:lumMod val="40000"/>
              <a:lumOff val="60000"/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BE" sz="2000" b="1" dirty="0" smtClean="0">
                <a:solidFill>
                  <a:schemeClr val="tx1"/>
                </a:solidFill>
              </a:rPr>
              <a:t>Dalles goujonnées</a:t>
            </a:r>
            <a:endParaRPr lang="es-ES_tradnl" sz="2000" b="1" dirty="0">
              <a:solidFill>
                <a:schemeClr val="tx1"/>
              </a:solidFill>
            </a:endParaRPr>
          </a:p>
        </p:txBody>
      </p:sp>
      <p:cxnSp>
        <p:nvCxnSpPr>
          <p:cNvPr id="30" name="Connecteur droit avec flèche 29"/>
          <p:cNvCxnSpPr>
            <a:stCxn id="24" idx="7"/>
            <a:endCxn id="9" idx="4"/>
          </p:cNvCxnSpPr>
          <p:nvPr/>
        </p:nvCxnSpPr>
        <p:spPr>
          <a:xfrm flipV="1">
            <a:off x="3186065" y="4509120"/>
            <a:ext cx="809871" cy="793081"/>
          </a:xfrm>
          <a:prstGeom prst="straightConnector1">
            <a:avLst/>
          </a:prstGeom>
          <a:ln w="889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9" name="Ellipse 1028"/>
          <p:cNvSpPr/>
          <p:nvPr/>
        </p:nvSpPr>
        <p:spPr>
          <a:xfrm>
            <a:off x="395536" y="1988840"/>
            <a:ext cx="1698904" cy="1019261"/>
          </a:xfrm>
          <a:prstGeom prst="ellipse">
            <a:avLst/>
          </a:prstGeom>
          <a:solidFill>
            <a:srgbClr val="92D050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BE" sz="2000" b="1" dirty="0" smtClean="0">
                <a:solidFill>
                  <a:schemeClr val="tx1"/>
                </a:solidFill>
              </a:rPr>
              <a:t>Bèches  ancrage du BAC</a:t>
            </a:r>
            <a:endParaRPr lang="es-ES_tradnl" sz="2000" b="1" dirty="0">
              <a:solidFill>
                <a:schemeClr val="tx1"/>
              </a:solidFill>
            </a:endParaRPr>
          </a:p>
        </p:txBody>
      </p:sp>
      <p:sp>
        <p:nvSpPr>
          <p:cNvPr id="1043" name="Ellipse 1042"/>
          <p:cNvSpPr/>
          <p:nvPr/>
        </p:nvSpPr>
        <p:spPr>
          <a:xfrm>
            <a:off x="1834190" y="4009037"/>
            <a:ext cx="475118" cy="541724"/>
          </a:xfrm>
          <a:prstGeom prst="ellipse">
            <a:avLst/>
          </a:prstGeom>
          <a:solidFill>
            <a:srgbClr val="92D050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/>
          </a:p>
        </p:txBody>
      </p:sp>
      <p:sp>
        <p:nvSpPr>
          <p:cNvPr id="52" name="Ellipse 51"/>
          <p:cNvSpPr/>
          <p:nvPr/>
        </p:nvSpPr>
        <p:spPr>
          <a:xfrm>
            <a:off x="204348" y="3977803"/>
            <a:ext cx="475118" cy="541724"/>
          </a:xfrm>
          <a:prstGeom prst="ellipse">
            <a:avLst/>
          </a:prstGeom>
          <a:solidFill>
            <a:srgbClr val="92D050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/>
          </a:p>
        </p:txBody>
      </p:sp>
      <p:sp>
        <p:nvSpPr>
          <p:cNvPr id="39" name="Forme libre 38"/>
          <p:cNvSpPr/>
          <p:nvPr/>
        </p:nvSpPr>
        <p:spPr>
          <a:xfrm>
            <a:off x="1835696" y="2276872"/>
            <a:ext cx="461513" cy="1794295"/>
          </a:xfrm>
          <a:custGeom>
            <a:avLst/>
            <a:gdLst>
              <a:gd name="connsiteX0" fmla="*/ 320616 w 461513"/>
              <a:gd name="connsiteY0" fmla="*/ 1794295 h 1794295"/>
              <a:gd name="connsiteX1" fmla="*/ 1438 w 461513"/>
              <a:gd name="connsiteY1" fmla="*/ 1613140 h 1794295"/>
              <a:gd name="connsiteX2" fmla="*/ 329242 w 461513"/>
              <a:gd name="connsiteY2" fmla="*/ 1449238 h 1794295"/>
              <a:gd name="connsiteX3" fmla="*/ 173967 w 461513"/>
              <a:gd name="connsiteY3" fmla="*/ 1242204 h 1794295"/>
              <a:gd name="connsiteX4" fmla="*/ 406880 w 461513"/>
              <a:gd name="connsiteY4" fmla="*/ 1017918 h 1794295"/>
              <a:gd name="connsiteX5" fmla="*/ 165340 w 461513"/>
              <a:gd name="connsiteY5" fmla="*/ 897148 h 1794295"/>
              <a:gd name="connsiteX6" fmla="*/ 458638 w 461513"/>
              <a:gd name="connsiteY6" fmla="*/ 646982 h 1794295"/>
              <a:gd name="connsiteX7" fmla="*/ 148087 w 461513"/>
              <a:gd name="connsiteY7" fmla="*/ 534838 h 1794295"/>
              <a:gd name="connsiteX8" fmla="*/ 441385 w 461513"/>
              <a:gd name="connsiteY8" fmla="*/ 362310 h 1794295"/>
              <a:gd name="connsiteX9" fmla="*/ 165340 w 461513"/>
              <a:gd name="connsiteY9" fmla="*/ 241540 h 1794295"/>
              <a:gd name="connsiteX10" fmla="*/ 406880 w 461513"/>
              <a:gd name="connsiteY10" fmla="*/ 34506 h 179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1513" h="1794295">
                <a:moveTo>
                  <a:pt x="320616" y="1794295"/>
                </a:moveTo>
                <a:cubicBezTo>
                  <a:pt x="160308" y="1732472"/>
                  <a:pt x="0" y="1670650"/>
                  <a:pt x="1438" y="1613140"/>
                </a:cubicBezTo>
                <a:cubicBezTo>
                  <a:pt x="2876" y="1555631"/>
                  <a:pt x="300487" y="1511061"/>
                  <a:pt x="329242" y="1449238"/>
                </a:cubicBezTo>
                <a:cubicBezTo>
                  <a:pt x="357997" y="1387415"/>
                  <a:pt x="161027" y="1314091"/>
                  <a:pt x="173967" y="1242204"/>
                </a:cubicBezTo>
                <a:cubicBezTo>
                  <a:pt x="186907" y="1170317"/>
                  <a:pt x="408318" y="1075427"/>
                  <a:pt x="406880" y="1017918"/>
                </a:cubicBezTo>
                <a:cubicBezTo>
                  <a:pt x="405442" y="960409"/>
                  <a:pt x="156714" y="958971"/>
                  <a:pt x="165340" y="897148"/>
                </a:cubicBezTo>
                <a:cubicBezTo>
                  <a:pt x="173966" y="835325"/>
                  <a:pt x="461513" y="707367"/>
                  <a:pt x="458638" y="646982"/>
                </a:cubicBezTo>
                <a:cubicBezTo>
                  <a:pt x="455763" y="586597"/>
                  <a:pt x="150963" y="582283"/>
                  <a:pt x="148087" y="534838"/>
                </a:cubicBezTo>
                <a:cubicBezTo>
                  <a:pt x="145211" y="487393"/>
                  <a:pt x="438510" y="411193"/>
                  <a:pt x="441385" y="362310"/>
                </a:cubicBezTo>
                <a:cubicBezTo>
                  <a:pt x="444260" y="313427"/>
                  <a:pt x="171091" y="296174"/>
                  <a:pt x="165340" y="241540"/>
                </a:cubicBezTo>
                <a:cubicBezTo>
                  <a:pt x="159589" y="186906"/>
                  <a:pt x="340744" y="0"/>
                  <a:pt x="406880" y="34506"/>
                </a:cubicBezTo>
              </a:path>
            </a:pathLst>
          </a:custGeom>
          <a:ln>
            <a:solidFill>
              <a:srgbClr val="17D0E9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srgbClr val="FFFF00"/>
              </a:solidFill>
            </a:endParaRPr>
          </a:p>
        </p:txBody>
      </p:sp>
      <p:sp>
        <p:nvSpPr>
          <p:cNvPr id="40" name="Forme libre 39"/>
          <p:cNvSpPr/>
          <p:nvPr/>
        </p:nvSpPr>
        <p:spPr>
          <a:xfrm>
            <a:off x="5364088" y="2348880"/>
            <a:ext cx="461513" cy="1794295"/>
          </a:xfrm>
          <a:custGeom>
            <a:avLst/>
            <a:gdLst>
              <a:gd name="connsiteX0" fmla="*/ 320616 w 461513"/>
              <a:gd name="connsiteY0" fmla="*/ 1794295 h 1794295"/>
              <a:gd name="connsiteX1" fmla="*/ 1438 w 461513"/>
              <a:gd name="connsiteY1" fmla="*/ 1613140 h 1794295"/>
              <a:gd name="connsiteX2" fmla="*/ 329242 w 461513"/>
              <a:gd name="connsiteY2" fmla="*/ 1449238 h 1794295"/>
              <a:gd name="connsiteX3" fmla="*/ 173967 w 461513"/>
              <a:gd name="connsiteY3" fmla="*/ 1242204 h 1794295"/>
              <a:gd name="connsiteX4" fmla="*/ 406880 w 461513"/>
              <a:gd name="connsiteY4" fmla="*/ 1017918 h 1794295"/>
              <a:gd name="connsiteX5" fmla="*/ 165340 w 461513"/>
              <a:gd name="connsiteY5" fmla="*/ 897148 h 1794295"/>
              <a:gd name="connsiteX6" fmla="*/ 458638 w 461513"/>
              <a:gd name="connsiteY6" fmla="*/ 646982 h 1794295"/>
              <a:gd name="connsiteX7" fmla="*/ 148087 w 461513"/>
              <a:gd name="connsiteY7" fmla="*/ 534838 h 1794295"/>
              <a:gd name="connsiteX8" fmla="*/ 441385 w 461513"/>
              <a:gd name="connsiteY8" fmla="*/ 362310 h 1794295"/>
              <a:gd name="connsiteX9" fmla="*/ 165340 w 461513"/>
              <a:gd name="connsiteY9" fmla="*/ 241540 h 1794295"/>
              <a:gd name="connsiteX10" fmla="*/ 406880 w 461513"/>
              <a:gd name="connsiteY10" fmla="*/ 34506 h 179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1513" h="1794295">
                <a:moveTo>
                  <a:pt x="320616" y="1794295"/>
                </a:moveTo>
                <a:cubicBezTo>
                  <a:pt x="160308" y="1732472"/>
                  <a:pt x="0" y="1670650"/>
                  <a:pt x="1438" y="1613140"/>
                </a:cubicBezTo>
                <a:cubicBezTo>
                  <a:pt x="2876" y="1555631"/>
                  <a:pt x="300487" y="1511061"/>
                  <a:pt x="329242" y="1449238"/>
                </a:cubicBezTo>
                <a:cubicBezTo>
                  <a:pt x="357997" y="1387415"/>
                  <a:pt x="161027" y="1314091"/>
                  <a:pt x="173967" y="1242204"/>
                </a:cubicBezTo>
                <a:cubicBezTo>
                  <a:pt x="186907" y="1170317"/>
                  <a:pt x="408318" y="1075427"/>
                  <a:pt x="406880" y="1017918"/>
                </a:cubicBezTo>
                <a:cubicBezTo>
                  <a:pt x="405442" y="960409"/>
                  <a:pt x="156714" y="958971"/>
                  <a:pt x="165340" y="897148"/>
                </a:cubicBezTo>
                <a:cubicBezTo>
                  <a:pt x="173966" y="835325"/>
                  <a:pt x="461513" y="707367"/>
                  <a:pt x="458638" y="646982"/>
                </a:cubicBezTo>
                <a:cubicBezTo>
                  <a:pt x="455763" y="586597"/>
                  <a:pt x="150963" y="582283"/>
                  <a:pt x="148087" y="534838"/>
                </a:cubicBezTo>
                <a:cubicBezTo>
                  <a:pt x="145211" y="487393"/>
                  <a:pt x="438510" y="411193"/>
                  <a:pt x="441385" y="362310"/>
                </a:cubicBezTo>
                <a:cubicBezTo>
                  <a:pt x="444260" y="313427"/>
                  <a:pt x="171091" y="296174"/>
                  <a:pt x="165340" y="241540"/>
                </a:cubicBezTo>
                <a:cubicBezTo>
                  <a:pt x="159589" y="186906"/>
                  <a:pt x="340744" y="0"/>
                  <a:pt x="406880" y="34506"/>
                </a:cubicBezTo>
              </a:path>
            </a:pathLst>
          </a:custGeom>
          <a:ln>
            <a:solidFill>
              <a:srgbClr val="17D0E9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srgbClr val="FFFF00"/>
              </a:solidFill>
            </a:endParaRPr>
          </a:p>
        </p:txBody>
      </p:sp>
      <p:sp>
        <p:nvSpPr>
          <p:cNvPr id="41" name="Forme libre 40"/>
          <p:cNvSpPr/>
          <p:nvPr/>
        </p:nvSpPr>
        <p:spPr>
          <a:xfrm>
            <a:off x="7524328" y="2348880"/>
            <a:ext cx="461513" cy="1794295"/>
          </a:xfrm>
          <a:custGeom>
            <a:avLst/>
            <a:gdLst>
              <a:gd name="connsiteX0" fmla="*/ 320616 w 461513"/>
              <a:gd name="connsiteY0" fmla="*/ 1794295 h 1794295"/>
              <a:gd name="connsiteX1" fmla="*/ 1438 w 461513"/>
              <a:gd name="connsiteY1" fmla="*/ 1613140 h 1794295"/>
              <a:gd name="connsiteX2" fmla="*/ 329242 w 461513"/>
              <a:gd name="connsiteY2" fmla="*/ 1449238 h 1794295"/>
              <a:gd name="connsiteX3" fmla="*/ 173967 w 461513"/>
              <a:gd name="connsiteY3" fmla="*/ 1242204 h 1794295"/>
              <a:gd name="connsiteX4" fmla="*/ 406880 w 461513"/>
              <a:gd name="connsiteY4" fmla="*/ 1017918 h 1794295"/>
              <a:gd name="connsiteX5" fmla="*/ 165340 w 461513"/>
              <a:gd name="connsiteY5" fmla="*/ 897148 h 1794295"/>
              <a:gd name="connsiteX6" fmla="*/ 458638 w 461513"/>
              <a:gd name="connsiteY6" fmla="*/ 646982 h 1794295"/>
              <a:gd name="connsiteX7" fmla="*/ 148087 w 461513"/>
              <a:gd name="connsiteY7" fmla="*/ 534838 h 1794295"/>
              <a:gd name="connsiteX8" fmla="*/ 441385 w 461513"/>
              <a:gd name="connsiteY8" fmla="*/ 362310 h 1794295"/>
              <a:gd name="connsiteX9" fmla="*/ 165340 w 461513"/>
              <a:gd name="connsiteY9" fmla="*/ 241540 h 1794295"/>
              <a:gd name="connsiteX10" fmla="*/ 406880 w 461513"/>
              <a:gd name="connsiteY10" fmla="*/ 34506 h 179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1513" h="1794295">
                <a:moveTo>
                  <a:pt x="320616" y="1794295"/>
                </a:moveTo>
                <a:cubicBezTo>
                  <a:pt x="160308" y="1732472"/>
                  <a:pt x="0" y="1670650"/>
                  <a:pt x="1438" y="1613140"/>
                </a:cubicBezTo>
                <a:cubicBezTo>
                  <a:pt x="2876" y="1555631"/>
                  <a:pt x="300487" y="1511061"/>
                  <a:pt x="329242" y="1449238"/>
                </a:cubicBezTo>
                <a:cubicBezTo>
                  <a:pt x="357997" y="1387415"/>
                  <a:pt x="161027" y="1314091"/>
                  <a:pt x="173967" y="1242204"/>
                </a:cubicBezTo>
                <a:cubicBezTo>
                  <a:pt x="186907" y="1170317"/>
                  <a:pt x="408318" y="1075427"/>
                  <a:pt x="406880" y="1017918"/>
                </a:cubicBezTo>
                <a:cubicBezTo>
                  <a:pt x="405442" y="960409"/>
                  <a:pt x="156714" y="958971"/>
                  <a:pt x="165340" y="897148"/>
                </a:cubicBezTo>
                <a:cubicBezTo>
                  <a:pt x="173966" y="835325"/>
                  <a:pt x="461513" y="707367"/>
                  <a:pt x="458638" y="646982"/>
                </a:cubicBezTo>
                <a:cubicBezTo>
                  <a:pt x="455763" y="586597"/>
                  <a:pt x="150963" y="582283"/>
                  <a:pt x="148087" y="534838"/>
                </a:cubicBezTo>
                <a:cubicBezTo>
                  <a:pt x="145211" y="487393"/>
                  <a:pt x="438510" y="411193"/>
                  <a:pt x="441385" y="362310"/>
                </a:cubicBezTo>
                <a:cubicBezTo>
                  <a:pt x="444260" y="313427"/>
                  <a:pt x="171091" y="296174"/>
                  <a:pt x="165340" y="241540"/>
                </a:cubicBezTo>
                <a:cubicBezTo>
                  <a:pt x="159589" y="186906"/>
                  <a:pt x="340744" y="0"/>
                  <a:pt x="406880" y="34506"/>
                </a:cubicBezTo>
              </a:path>
            </a:pathLst>
          </a:custGeom>
          <a:ln>
            <a:solidFill>
              <a:srgbClr val="17D0E9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srgbClr val="FFFF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07704" y="1916832"/>
            <a:ext cx="504056" cy="504056"/>
          </a:xfrm>
          <a:prstGeom prst="rect">
            <a:avLst/>
          </a:prstGeom>
          <a:solidFill>
            <a:srgbClr val="17D0E9"/>
          </a:solidFill>
          <a:ln>
            <a:solidFill>
              <a:srgbClr val="17D0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Cas</a:t>
            </a:r>
          </a:p>
          <a:p>
            <a:pPr algn="ctr"/>
            <a:r>
              <a:rPr lang="fr-BE" dirty="0" smtClean="0"/>
              <a:t>1</a:t>
            </a:r>
            <a:endParaRPr lang="fr-BE" dirty="0"/>
          </a:p>
        </p:txBody>
      </p:sp>
      <p:sp>
        <p:nvSpPr>
          <p:cNvPr id="21" name="Rectangle 20"/>
          <p:cNvSpPr/>
          <p:nvPr/>
        </p:nvSpPr>
        <p:spPr>
          <a:xfrm>
            <a:off x="5436096" y="2132856"/>
            <a:ext cx="504056" cy="504056"/>
          </a:xfrm>
          <a:prstGeom prst="rect">
            <a:avLst/>
          </a:prstGeom>
          <a:solidFill>
            <a:srgbClr val="17D0E9"/>
          </a:solidFill>
          <a:ln>
            <a:solidFill>
              <a:srgbClr val="17D0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Cas</a:t>
            </a:r>
          </a:p>
          <a:p>
            <a:pPr algn="ctr"/>
            <a:r>
              <a:rPr lang="fr-BE" dirty="0" smtClean="0"/>
              <a:t>2</a:t>
            </a:r>
            <a:endParaRPr lang="fr-BE" dirty="0"/>
          </a:p>
        </p:txBody>
      </p:sp>
      <p:sp>
        <p:nvSpPr>
          <p:cNvPr id="23" name="Rectangle 22"/>
          <p:cNvSpPr/>
          <p:nvPr/>
        </p:nvSpPr>
        <p:spPr>
          <a:xfrm>
            <a:off x="7596336" y="2060848"/>
            <a:ext cx="504056" cy="504056"/>
          </a:xfrm>
          <a:prstGeom prst="rect">
            <a:avLst/>
          </a:prstGeom>
          <a:solidFill>
            <a:srgbClr val="17D0E9"/>
          </a:solidFill>
          <a:ln>
            <a:solidFill>
              <a:srgbClr val="17D0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Cas</a:t>
            </a:r>
          </a:p>
          <a:p>
            <a:pPr algn="ctr"/>
            <a:r>
              <a:rPr lang="fr-BE" dirty="0" smtClean="0"/>
              <a:t>3</a:t>
            </a:r>
            <a:endParaRPr lang="fr-BE" dirty="0"/>
          </a:p>
        </p:txBody>
      </p:sp>
      <p:sp>
        <p:nvSpPr>
          <p:cNvPr id="25" name="Rectangle 24"/>
          <p:cNvSpPr/>
          <p:nvPr/>
        </p:nvSpPr>
        <p:spPr>
          <a:xfrm>
            <a:off x="5796136" y="5589240"/>
            <a:ext cx="187220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="" xmlns:p14="http://schemas.microsoft.com/office/powerpoint/2010/main" val="6975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 smtClean="0">
                <a:solidFill>
                  <a:schemeClr val="tx1"/>
                </a:solidFill>
              </a:rPr>
              <a:t>Schéma de principe liaison BAC/OA.</a:t>
            </a:r>
            <a:endParaRPr lang="fr-BE" dirty="0">
              <a:solidFill>
                <a:schemeClr val="tx1"/>
              </a:solidFill>
            </a:endParaRPr>
          </a:p>
        </p:txBody>
      </p:sp>
      <p:graphicFrame>
        <p:nvGraphicFramePr>
          <p:cNvPr id="9" name="Tableau 8"/>
          <p:cNvGraphicFramePr>
            <a:graphicFrameLocks noGrp="1"/>
          </p:cNvGraphicFramePr>
          <p:nvPr/>
        </p:nvGraphicFramePr>
        <p:xfrm>
          <a:off x="107504" y="2276872"/>
          <a:ext cx="9405350" cy="2947627"/>
        </p:xfrm>
        <a:graphic>
          <a:graphicData uri="http://schemas.openxmlformats.org/drawingml/2006/table">
            <a:tbl>
              <a:tblPr/>
              <a:tblGrid>
                <a:gridCol w="190168"/>
                <a:gridCol w="1491639"/>
                <a:gridCol w="475423"/>
                <a:gridCol w="475423"/>
                <a:gridCol w="475423"/>
                <a:gridCol w="475423"/>
                <a:gridCol w="38925"/>
                <a:gridCol w="475423"/>
                <a:gridCol w="475423"/>
                <a:gridCol w="38925"/>
                <a:gridCol w="475423"/>
                <a:gridCol w="475423"/>
                <a:gridCol w="38925"/>
                <a:gridCol w="475423"/>
                <a:gridCol w="475423"/>
                <a:gridCol w="475423"/>
                <a:gridCol w="475423"/>
                <a:gridCol w="475423"/>
                <a:gridCol w="475423"/>
                <a:gridCol w="475423"/>
                <a:gridCol w="475423"/>
              </a:tblGrid>
              <a:tr h="0"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6272"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585"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899"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ltUpDiag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ltUpDiag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ltUpDiag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ltUpDiag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ltUpDiag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1372"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000000"/>
                      </a:fgClr>
                      <a:bgClr>
                        <a:srgbClr val="000000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899"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899"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585"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6272"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585"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585"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6272"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585"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585"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6272"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7884368" y="3348000"/>
            <a:ext cx="1152127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 sz="1100"/>
          </a:p>
        </p:txBody>
      </p:sp>
      <p:sp>
        <p:nvSpPr>
          <p:cNvPr id="12" name="Rogner un rectangle à un seul coin 11"/>
          <p:cNvSpPr/>
          <p:nvPr/>
        </p:nvSpPr>
        <p:spPr>
          <a:xfrm flipH="1" flipV="1">
            <a:off x="6804000" y="3312000"/>
            <a:ext cx="328173" cy="252008"/>
          </a:xfrm>
          <a:prstGeom prst="snip1Rect">
            <a:avLst>
              <a:gd name="adj" fmla="val 50000"/>
            </a:avLst>
          </a:prstGeom>
          <a:solidFill>
            <a:schemeClr val="tx1"/>
          </a:solidFill>
          <a:ln>
            <a:solidFill>
              <a:sysClr val="windowText" lastClr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 sz="1100"/>
          </a:p>
        </p:txBody>
      </p:sp>
      <p:sp>
        <p:nvSpPr>
          <p:cNvPr id="13" name="Rectangle 12"/>
          <p:cNvSpPr/>
          <p:nvPr/>
        </p:nvSpPr>
        <p:spPr>
          <a:xfrm>
            <a:off x="7740352" y="3068960"/>
            <a:ext cx="1296144" cy="307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 sz="1100"/>
          </a:p>
        </p:txBody>
      </p:sp>
      <p:sp>
        <p:nvSpPr>
          <p:cNvPr id="14" name="Rectangle 13"/>
          <p:cNvSpPr/>
          <p:nvPr/>
        </p:nvSpPr>
        <p:spPr>
          <a:xfrm flipV="1">
            <a:off x="5364088" y="2996952"/>
            <a:ext cx="219075" cy="72008"/>
          </a:xfrm>
          <a:prstGeom prst="rect">
            <a:avLst/>
          </a:prstGeom>
          <a:solidFill>
            <a:schemeClr val="tx1"/>
          </a:solidFill>
          <a:ln>
            <a:solidFill>
              <a:sysClr val="windowText" lastClr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 sz="1100"/>
          </a:p>
        </p:txBody>
      </p:sp>
      <p:sp>
        <p:nvSpPr>
          <p:cNvPr id="10" name="Rectangle 9"/>
          <p:cNvSpPr/>
          <p:nvPr/>
        </p:nvSpPr>
        <p:spPr>
          <a:xfrm>
            <a:off x="7956376" y="4077072"/>
            <a:ext cx="75059" cy="86405"/>
          </a:xfrm>
          <a:prstGeom prst="rect">
            <a:avLst/>
          </a:prstGeom>
          <a:solidFill>
            <a:schemeClr val="tx1"/>
          </a:solidFill>
          <a:ln>
            <a:solidFill>
              <a:sysClr val="windowText" lastClr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 sz="1100"/>
          </a:p>
        </p:txBody>
      </p:sp>
      <p:cxnSp>
        <p:nvCxnSpPr>
          <p:cNvPr id="18" name="Connecteur droit 17"/>
          <p:cNvCxnSpPr/>
          <p:nvPr/>
        </p:nvCxnSpPr>
        <p:spPr>
          <a:xfrm>
            <a:off x="4572000" y="2852936"/>
            <a:ext cx="2880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3563888" y="2852936"/>
            <a:ext cx="2880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827584" y="2708920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/>
              <a:t>BAC </a:t>
            </a:r>
            <a:endParaRPr lang="fr-BE" sz="1400" dirty="0"/>
          </a:p>
        </p:txBody>
      </p:sp>
      <p:sp>
        <p:nvSpPr>
          <p:cNvPr id="24" name="ZoneTexte 23"/>
          <p:cNvSpPr txBox="1"/>
          <p:nvPr/>
        </p:nvSpPr>
        <p:spPr>
          <a:xfrm>
            <a:off x="4932040" y="2708920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/>
              <a:t>DG </a:t>
            </a:r>
            <a:endParaRPr lang="fr-BE" sz="1400" dirty="0"/>
          </a:p>
        </p:txBody>
      </p:sp>
      <p:sp>
        <p:nvSpPr>
          <p:cNvPr id="25" name="ZoneTexte 24"/>
          <p:cNvSpPr txBox="1"/>
          <p:nvPr/>
        </p:nvSpPr>
        <p:spPr>
          <a:xfrm>
            <a:off x="2771800" y="2996952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/>
              <a:t>BA </a:t>
            </a:r>
            <a:endParaRPr lang="fr-BE" sz="1400" dirty="0"/>
          </a:p>
        </p:txBody>
      </p:sp>
      <p:sp>
        <p:nvSpPr>
          <p:cNvPr id="26" name="ZoneTexte 25"/>
          <p:cNvSpPr txBox="1"/>
          <p:nvPr/>
        </p:nvSpPr>
        <p:spPr>
          <a:xfrm>
            <a:off x="1835696" y="2996952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/>
              <a:t>BA </a:t>
            </a:r>
            <a:endParaRPr lang="fr-BE" sz="1400" dirty="0"/>
          </a:p>
        </p:txBody>
      </p:sp>
      <p:sp>
        <p:nvSpPr>
          <p:cNvPr id="27" name="ZoneTexte 26"/>
          <p:cNvSpPr txBox="1"/>
          <p:nvPr/>
        </p:nvSpPr>
        <p:spPr>
          <a:xfrm>
            <a:off x="395536" y="5301972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/>
              <a:t>BAC = Béton armé continu. </a:t>
            </a:r>
            <a:endParaRPr lang="fr-BE" sz="1400" dirty="0"/>
          </a:p>
        </p:txBody>
      </p:sp>
      <p:sp>
        <p:nvSpPr>
          <p:cNvPr id="28" name="ZoneTexte 27"/>
          <p:cNvSpPr txBox="1"/>
          <p:nvPr/>
        </p:nvSpPr>
        <p:spPr>
          <a:xfrm>
            <a:off x="8100392" y="3573016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/>
              <a:t>Poutre</a:t>
            </a:r>
            <a:endParaRPr lang="fr-BE" sz="1400" dirty="0"/>
          </a:p>
        </p:txBody>
      </p:sp>
      <p:sp>
        <p:nvSpPr>
          <p:cNvPr id="29" name="ZoneTexte 28"/>
          <p:cNvSpPr txBox="1"/>
          <p:nvPr/>
        </p:nvSpPr>
        <p:spPr>
          <a:xfrm>
            <a:off x="5220072" y="3212976"/>
            <a:ext cx="504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 smtClean="0"/>
              <a:t>Massif</a:t>
            </a:r>
            <a:endParaRPr lang="fr-BE" sz="900" dirty="0"/>
          </a:p>
        </p:txBody>
      </p:sp>
      <p:sp>
        <p:nvSpPr>
          <p:cNvPr id="30" name="ZoneTexte 29"/>
          <p:cNvSpPr txBox="1"/>
          <p:nvPr/>
        </p:nvSpPr>
        <p:spPr>
          <a:xfrm>
            <a:off x="5940152" y="2780928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/>
              <a:t>Tarmac </a:t>
            </a:r>
            <a:endParaRPr lang="fr-BE" sz="1400" dirty="0"/>
          </a:p>
        </p:txBody>
      </p:sp>
      <p:sp>
        <p:nvSpPr>
          <p:cNvPr id="31" name="ZoneTexte 30"/>
          <p:cNvSpPr txBox="1"/>
          <p:nvPr/>
        </p:nvSpPr>
        <p:spPr>
          <a:xfrm>
            <a:off x="5724128" y="3068960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/>
              <a:t>DF</a:t>
            </a:r>
            <a:endParaRPr lang="fr-BE" sz="1400" dirty="0"/>
          </a:p>
        </p:txBody>
      </p:sp>
      <p:sp>
        <p:nvSpPr>
          <p:cNvPr id="32" name="ZoneTexte 31"/>
          <p:cNvSpPr txBox="1"/>
          <p:nvPr/>
        </p:nvSpPr>
        <p:spPr>
          <a:xfrm>
            <a:off x="7380312" y="2780928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>
                <a:solidFill>
                  <a:schemeClr val="bg1"/>
                </a:solidFill>
              </a:rPr>
              <a:t>JSB</a:t>
            </a:r>
            <a:endParaRPr lang="fr-BE" sz="1400" dirty="0">
              <a:solidFill>
                <a:schemeClr val="bg1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7236296" y="4293096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/>
              <a:t>BAC </a:t>
            </a:r>
            <a:endParaRPr lang="fr-BE" sz="1400" dirty="0"/>
          </a:p>
        </p:txBody>
      </p:sp>
      <p:sp>
        <p:nvSpPr>
          <p:cNvPr id="35" name="ZoneTexte 34"/>
          <p:cNvSpPr txBox="1"/>
          <p:nvPr/>
        </p:nvSpPr>
        <p:spPr>
          <a:xfrm>
            <a:off x="3923928" y="2708920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/>
              <a:t>DG </a:t>
            </a:r>
            <a:endParaRPr lang="fr-BE" sz="1400" dirty="0"/>
          </a:p>
        </p:txBody>
      </p:sp>
      <p:sp>
        <p:nvSpPr>
          <p:cNvPr id="37" name="ZoneTexte 36"/>
          <p:cNvSpPr txBox="1"/>
          <p:nvPr/>
        </p:nvSpPr>
        <p:spPr>
          <a:xfrm>
            <a:off x="7956376" y="3068960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/>
              <a:t>Dalle tablier </a:t>
            </a:r>
            <a:endParaRPr lang="fr-BE" sz="1400" dirty="0"/>
          </a:p>
        </p:txBody>
      </p:sp>
      <p:sp>
        <p:nvSpPr>
          <p:cNvPr id="38" name="ZoneTexte 37"/>
          <p:cNvSpPr txBox="1"/>
          <p:nvPr/>
        </p:nvSpPr>
        <p:spPr>
          <a:xfrm>
            <a:off x="8100392" y="2780928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/>
              <a:t>Tarmac</a:t>
            </a:r>
            <a:endParaRPr lang="fr-BE" sz="1400" dirty="0"/>
          </a:p>
        </p:txBody>
      </p:sp>
      <p:sp>
        <p:nvSpPr>
          <p:cNvPr id="39" name="ZoneTexte 38"/>
          <p:cNvSpPr txBox="1"/>
          <p:nvPr/>
        </p:nvSpPr>
        <p:spPr>
          <a:xfrm>
            <a:off x="395536" y="5517232"/>
            <a:ext cx="38884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/>
              <a:t>BA = Bêche d’ancrage.</a:t>
            </a:r>
          </a:p>
          <a:p>
            <a:r>
              <a:rPr lang="fr-BE" sz="1400" dirty="0" smtClean="0"/>
              <a:t>DG = Dalle goujonnée.</a:t>
            </a:r>
          </a:p>
          <a:p>
            <a:r>
              <a:rPr lang="fr-BE" sz="1400" dirty="0" smtClean="0"/>
              <a:t> Massif = Support/appui de la dalle goujonnée.</a:t>
            </a:r>
          </a:p>
          <a:p>
            <a:r>
              <a:rPr lang="fr-BE" sz="1400" dirty="0" smtClean="0"/>
              <a:t>DF = Dalle flottante. </a:t>
            </a:r>
          </a:p>
          <a:p>
            <a:r>
              <a:rPr lang="fr-BE" sz="1400" dirty="0" smtClean="0"/>
              <a:t>GG= Mur garde grève.</a:t>
            </a:r>
          </a:p>
          <a:p>
            <a:r>
              <a:rPr lang="fr-BE" sz="1400" dirty="0" smtClean="0"/>
              <a:t>JSB = Joint souple bitumineux.</a:t>
            </a:r>
            <a:endParaRPr lang="fr-BE" sz="1400" dirty="0"/>
          </a:p>
        </p:txBody>
      </p:sp>
      <p:sp>
        <p:nvSpPr>
          <p:cNvPr id="40" name="Rectangle 39"/>
          <p:cNvSpPr/>
          <p:nvPr/>
        </p:nvSpPr>
        <p:spPr>
          <a:xfrm>
            <a:off x="7164288" y="3429000"/>
            <a:ext cx="4320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400" dirty="0" smtClean="0"/>
              <a:t>GG</a:t>
            </a:r>
            <a:endParaRPr lang="fr-BE" sz="1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620000" cy="1143000"/>
          </a:xfrm>
        </p:spPr>
        <p:txBody>
          <a:bodyPr/>
          <a:lstStyle/>
          <a:p>
            <a:pPr marL="342900" lvl="1" indent="-342900" algn="l" rtl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</a:pPr>
            <a:r>
              <a:rPr lang="fr-BE" sz="2800" dirty="0" smtClean="0"/>
              <a:t> </a:t>
            </a:r>
            <a:r>
              <a:rPr lang="fr-BE" sz="2800" b="1" kern="1200" dirty="0">
                <a:solidFill>
                  <a:schemeClr val="tx1"/>
                </a:solidFill>
                <a:latin typeface="Bodoni MT" pitchFamily="18" charset="0"/>
                <a:ea typeface="+mn-ea"/>
                <a:cs typeface="+mn-cs"/>
              </a:rPr>
              <a:t>Cas 1 - Autopsie. </a:t>
            </a:r>
            <a:r>
              <a:rPr lang="fr-BE" sz="2800" b="1" kern="1200" dirty="0" smtClean="0">
                <a:solidFill>
                  <a:schemeClr val="tx1"/>
                </a:solidFill>
                <a:latin typeface="Bodoni MT" pitchFamily="18" charset="0"/>
                <a:ea typeface="+mn-ea"/>
                <a:cs typeface="+mn-cs"/>
              </a:rPr>
              <a:t/>
            </a:r>
            <a:br>
              <a:rPr lang="fr-BE" sz="2800" b="1" kern="1200" dirty="0" smtClean="0">
                <a:solidFill>
                  <a:schemeClr val="tx1"/>
                </a:solidFill>
                <a:latin typeface="Bodoni MT" pitchFamily="18" charset="0"/>
                <a:ea typeface="+mn-ea"/>
                <a:cs typeface="+mn-cs"/>
              </a:rPr>
            </a:br>
            <a:r>
              <a:rPr lang="fr-BE" sz="2800" b="1" kern="1200" dirty="0" smtClean="0">
                <a:solidFill>
                  <a:schemeClr val="tx1"/>
                </a:solidFill>
                <a:latin typeface="Bodoni MT" pitchFamily="18" charset="0"/>
                <a:ea typeface="+mn-ea"/>
                <a:cs typeface="+mn-cs"/>
              </a:rPr>
              <a:t>Bêche </a:t>
            </a:r>
            <a:r>
              <a:rPr lang="fr-BE" sz="2800" b="1" kern="1200" dirty="0">
                <a:solidFill>
                  <a:schemeClr val="tx1"/>
                </a:solidFill>
                <a:latin typeface="Bodoni MT" pitchFamily="18" charset="0"/>
                <a:ea typeface="+mn-ea"/>
                <a:cs typeface="+mn-cs"/>
              </a:rPr>
              <a:t>d’ancrage existante non aboutie.</a:t>
            </a:r>
          </a:p>
        </p:txBody>
      </p:sp>
      <p:pic>
        <p:nvPicPr>
          <p:cNvPr id="3" name="Picture 3" descr="C:\Users\17687\Desktop\Nouveau dossier (2)\Photos thomas\DSCN0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8064896" cy="52780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7620000" cy="1417638"/>
          </a:xfrm>
        </p:spPr>
        <p:txBody>
          <a:bodyPr/>
          <a:lstStyle/>
          <a:p>
            <a:pPr algn="ctr">
              <a:buFont typeface="Arial" pitchFamily="34" charset="0"/>
              <a:buChar char="•"/>
            </a:pPr>
            <a:r>
              <a:rPr lang="fr-BE" sz="3600" b="1" dirty="0" smtClean="0">
                <a:solidFill>
                  <a:schemeClr val="tx1"/>
                </a:solidFill>
              </a:rPr>
              <a:t> </a:t>
            </a:r>
            <a:r>
              <a:rPr lang="fr-BE" sz="2800" dirty="0" smtClean="0">
                <a:solidFill>
                  <a:schemeClr val="tx1"/>
                </a:solidFill>
              </a:rPr>
              <a:t>Cas 1 – Solution : </a:t>
            </a:r>
            <a:br>
              <a:rPr lang="fr-BE" sz="2800" dirty="0" smtClean="0">
                <a:solidFill>
                  <a:schemeClr val="tx1"/>
                </a:solidFill>
              </a:rPr>
            </a:br>
            <a:r>
              <a:rPr lang="fr-BE" sz="2800" dirty="0" smtClean="0">
                <a:solidFill>
                  <a:schemeClr val="tx1"/>
                </a:solidFill>
              </a:rPr>
              <a:t>Reconstruction de bèches d’ancrages pour bloquer  au maximum la dilatation du BAC. </a:t>
            </a:r>
            <a:endParaRPr lang="es-ES_tradnl" sz="2800" dirty="0">
              <a:solidFill>
                <a:schemeClr val="tx1"/>
              </a:solidFill>
            </a:endParaRPr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" y="1772816"/>
            <a:ext cx="9132458" cy="5085183"/>
          </a:xfrm>
          <a:prstGeom prst="rect">
            <a:avLst/>
          </a:prstGeom>
        </p:spPr>
      </p:pic>
      <p:sp>
        <p:nvSpPr>
          <p:cNvPr id="7" name="Pensées 6"/>
          <p:cNvSpPr/>
          <p:nvPr/>
        </p:nvSpPr>
        <p:spPr>
          <a:xfrm flipH="1">
            <a:off x="1115616" y="1412776"/>
            <a:ext cx="1296144" cy="792088"/>
          </a:xfrm>
          <a:prstGeom prst="cloudCallou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Soleil 5"/>
          <p:cNvSpPr/>
          <p:nvPr/>
        </p:nvSpPr>
        <p:spPr>
          <a:xfrm>
            <a:off x="1475656" y="1556792"/>
            <a:ext cx="576064" cy="432048"/>
          </a:xfrm>
          <a:prstGeom prst="sun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="" xmlns:p14="http://schemas.microsoft.com/office/powerpoint/2010/main" val="338781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8532440" cy="1143000"/>
          </a:xfrm>
        </p:spPr>
        <p:txBody>
          <a:bodyPr>
            <a:noAutofit/>
          </a:bodyPr>
          <a:lstStyle/>
          <a:p>
            <a:pPr algn="ctr"/>
            <a:r>
              <a:rPr lang="fr-BE" sz="3200" b="1" dirty="0" smtClean="0">
                <a:solidFill>
                  <a:schemeClr val="tx1"/>
                </a:solidFill>
              </a:rPr>
              <a:t>Impossibilité de faire une rampe de transition en conservant les dalles goujonnée</a:t>
            </a:r>
            <a:endParaRPr lang="es-ES_tradnl" sz="32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4150"/>
            <a:ext cx="9144000" cy="4188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1" name="Connecteur droit 20"/>
          <p:cNvCxnSpPr/>
          <p:nvPr/>
        </p:nvCxnSpPr>
        <p:spPr>
          <a:xfrm>
            <a:off x="258719" y="3702916"/>
            <a:ext cx="2050589" cy="30023"/>
          </a:xfrm>
          <a:prstGeom prst="line">
            <a:avLst/>
          </a:prstGeom>
          <a:ln w="63500">
            <a:solidFill>
              <a:srgbClr val="00B0F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2293937" y="3732939"/>
            <a:ext cx="5518423" cy="388014"/>
          </a:xfrm>
          <a:prstGeom prst="line">
            <a:avLst/>
          </a:prstGeom>
          <a:ln w="6350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>
            <a:off x="2239729" y="4088371"/>
            <a:ext cx="5572631" cy="395860"/>
          </a:xfrm>
          <a:prstGeom prst="line">
            <a:avLst/>
          </a:prstGeom>
          <a:ln w="635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>
            <a:off x="1244988" y="3732939"/>
            <a:ext cx="0" cy="384074"/>
          </a:xfrm>
          <a:prstGeom prst="straightConnector1">
            <a:avLst/>
          </a:prstGeom>
          <a:ln w="22225" cmpd="sng">
            <a:solidFill>
              <a:srgbClr val="00B0F0"/>
            </a:solidFill>
            <a:headEnd type="arrow" w="lg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1244988" y="3757490"/>
            <a:ext cx="554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 smtClean="0">
                <a:solidFill>
                  <a:srgbClr val="00B0F0"/>
                </a:solidFill>
              </a:rPr>
              <a:t>13CM</a:t>
            </a:r>
            <a:endParaRPr lang="es-ES_tradnl" sz="1200" b="1" dirty="0">
              <a:solidFill>
                <a:srgbClr val="00B0F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7584" y="4088371"/>
            <a:ext cx="1008112" cy="1284845"/>
          </a:xfrm>
          <a:prstGeom prst="rect">
            <a:avLst/>
          </a:prstGeom>
          <a:blipFill dpi="0" rotWithShape="1">
            <a:blip r:embed="rId3" cstate="print">
              <a:alphaModFix amt="42000"/>
            </a:blip>
            <a:srcRect/>
            <a:tile tx="0" ty="0" sx="100000" sy="100000" flip="none" algn="tl"/>
          </a:blip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5" name="ZoneTexte 14"/>
          <p:cNvSpPr txBox="1"/>
          <p:nvPr/>
        </p:nvSpPr>
        <p:spPr>
          <a:xfrm rot="16200000">
            <a:off x="1478385" y="4546127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/>
              <a:t>2m</a:t>
            </a:r>
            <a:endParaRPr lang="es-ES_tradnl" b="1" dirty="0"/>
          </a:p>
        </p:txBody>
      </p:sp>
      <p:cxnSp>
        <p:nvCxnSpPr>
          <p:cNvPr id="37" name="Connecteur droit avec flèche 36"/>
          <p:cNvCxnSpPr/>
          <p:nvPr/>
        </p:nvCxnSpPr>
        <p:spPr>
          <a:xfrm flipV="1">
            <a:off x="1835696" y="4088371"/>
            <a:ext cx="0" cy="1284845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lipse 41"/>
          <p:cNvSpPr/>
          <p:nvPr/>
        </p:nvSpPr>
        <p:spPr>
          <a:xfrm>
            <a:off x="1692132" y="5733256"/>
            <a:ext cx="2102876" cy="864096"/>
          </a:xfrm>
          <a:prstGeom prst="ellipse">
            <a:avLst/>
          </a:prstGeom>
          <a:solidFill>
            <a:schemeClr val="accent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 smtClean="0">
                <a:solidFill>
                  <a:schemeClr val="accent5">
                    <a:lumMod val="50000"/>
                  </a:schemeClr>
                </a:solidFill>
              </a:rPr>
              <a:t>BECHE D’ANCRAGE</a:t>
            </a:r>
            <a:endParaRPr lang="es-ES_tradnl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45" name="Connecteur droit avec flèche 44"/>
          <p:cNvCxnSpPr>
            <a:stCxn id="42" idx="1"/>
          </p:cNvCxnSpPr>
          <p:nvPr/>
        </p:nvCxnSpPr>
        <p:spPr>
          <a:xfrm flipH="1" flipV="1">
            <a:off x="1424450" y="4730793"/>
            <a:ext cx="575641" cy="1129007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827584" y="5373216"/>
            <a:ext cx="1008112" cy="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1004128" y="5141407"/>
            <a:ext cx="612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b="1" dirty="0" smtClean="0"/>
              <a:t>1,5m</a:t>
            </a:r>
            <a:endParaRPr lang="es-ES_tradnl" b="1" dirty="0"/>
          </a:p>
        </p:txBody>
      </p:sp>
    </p:spTree>
    <p:extLst>
      <p:ext uri="{BB962C8B-B14F-4D97-AF65-F5344CB8AC3E}">
        <p14:creationId xmlns="" xmlns:p14="http://schemas.microsoft.com/office/powerpoint/2010/main" val="31919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2" grpId="0" animBg="1"/>
      <p:bldP spid="15" grpId="0"/>
      <p:bldP spid="42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098" name="Picture 2" descr="C:\Users\17687\Desktop\Nouveau dossier (2)\P50903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149672" cy="6112495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251520" y="404664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600" dirty="0" smtClean="0">
                <a:solidFill>
                  <a:srgbClr val="FF0000"/>
                </a:solidFill>
              </a:rPr>
              <a:t>Reconstruction de plusieurs bêches d’ancrage.</a:t>
            </a:r>
            <a:endParaRPr lang="fr-BE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16632"/>
            <a:ext cx="8316416" cy="1080120"/>
          </a:xfrm>
        </p:spPr>
        <p:txBody>
          <a:bodyPr/>
          <a:lstStyle/>
          <a:p>
            <a:pPr algn="ctr">
              <a:buFont typeface="Arial" pitchFamily="34" charset="0"/>
              <a:buChar char="•"/>
            </a:pPr>
            <a:r>
              <a:rPr lang="fr-BE" sz="2800" dirty="0" smtClean="0">
                <a:solidFill>
                  <a:schemeClr val="tx1"/>
                </a:solidFill>
              </a:rPr>
              <a:t> Cas 2 – Autopsie : </a:t>
            </a:r>
            <a:br>
              <a:rPr lang="fr-BE" sz="2800" dirty="0" smtClean="0">
                <a:solidFill>
                  <a:schemeClr val="tx1"/>
                </a:solidFill>
              </a:rPr>
            </a:br>
            <a:r>
              <a:rPr lang="fr-BE" sz="2800" dirty="0" smtClean="0">
                <a:solidFill>
                  <a:schemeClr val="tx1"/>
                </a:solidFill>
              </a:rPr>
              <a:t>Dalle flottante non plongeante, prolongée par un massif de béton désolidarisé support des  dalles goujonnées</a:t>
            </a:r>
            <a:endParaRPr lang="fr-BE" sz="2800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17687\Desktop\DSCN0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590675"/>
            <a:ext cx="7023100" cy="5006677"/>
          </a:xfrm>
          <a:prstGeom prst="rect">
            <a:avLst/>
          </a:prstGeom>
          <a:noFill/>
        </p:spPr>
      </p:pic>
      <p:sp>
        <p:nvSpPr>
          <p:cNvPr id="4" name="Organigramme : Connecteur 3"/>
          <p:cNvSpPr/>
          <p:nvPr/>
        </p:nvSpPr>
        <p:spPr>
          <a:xfrm>
            <a:off x="827584" y="1916832"/>
            <a:ext cx="2592288" cy="2448272"/>
          </a:xfrm>
          <a:prstGeom prst="flowChartConnector">
            <a:avLst/>
          </a:prstGeom>
          <a:noFill/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122" name="Picture 2" descr="C:\Users\17687\Desktop\Nouveau dossier (2)\Photos thomas\DSCN0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538970"/>
            <a:ext cx="3989724" cy="505838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755576" y="1556792"/>
            <a:ext cx="3312368" cy="5040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Rectangle 6"/>
          <p:cNvSpPr/>
          <p:nvPr/>
        </p:nvSpPr>
        <p:spPr>
          <a:xfrm>
            <a:off x="4067944" y="1556792"/>
            <a:ext cx="3960440" cy="504056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ZoneTexte 7"/>
          <p:cNvSpPr txBox="1"/>
          <p:nvPr/>
        </p:nvSpPr>
        <p:spPr>
          <a:xfrm>
            <a:off x="4355976" y="3933056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/>
              <a:t>Massif béton</a:t>
            </a:r>
            <a:endParaRPr lang="fr-BE" sz="2400" b="1" dirty="0"/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5076056" y="4797152"/>
            <a:ext cx="432048" cy="28803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4499992" y="3212976"/>
            <a:ext cx="4283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 err="1" smtClean="0"/>
              <a:t>Frigolite</a:t>
            </a:r>
            <a:r>
              <a:rPr lang="fr-BE" sz="2000" b="1" dirty="0" smtClean="0"/>
              <a:t> + feuillard métallique</a:t>
            </a:r>
            <a:endParaRPr lang="fr-BE" sz="1600" b="1" dirty="0"/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6084168" y="3573016"/>
            <a:ext cx="0" cy="144016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660232" y="6093296"/>
            <a:ext cx="1079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b="1" dirty="0" smtClean="0"/>
              <a:t>About DF</a:t>
            </a:r>
            <a:endParaRPr lang="fr-BE" b="1" dirty="0"/>
          </a:p>
        </p:txBody>
      </p:sp>
      <p:cxnSp>
        <p:nvCxnSpPr>
          <p:cNvPr id="18" name="Connecteur droit avec flèche 17"/>
          <p:cNvCxnSpPr>
            <a:stCxn id="17" idx="0"/>
          </p:cNvCxnSpPr>
          <p:nvPr/>
        </p:nvCxnSpPr>
        <p:spPr>
          <a:xfrm flipH="1" flipV="1">
            <a:off x="6516216" y="5589240"/>
            <a:ext cx="683587" cy="50405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388424" cy="1052736"/>
          </a:xfrm>
        </p:spPr>
        <p:txBody>
          <a:bodyPr>
            <a:normAutofit/>
          </a:bodyPr>
          <a:lstStyle/>
          <a:p>
            <a:pPr marL="342900" lvl="1" indent="-342900"/>
            <a:r>
              <a:rPr lang="fr-BE" sz="2000" dirty="0" smtClean="0">
                <a:solidFill>
                  <a:schemeClr val="tx1"/>
                </a:solidFill>
                <a:latin typeface="+mj-lt"/>
              </a:rPr>
              <a:t>- </a:t>
            </a:r>
            <a:r>
              <a:rPr lang="fr-BE" sz="2800" dirty="0" smtClean="0">
                <a:solidFill>
                  <a:schemeClr val="tx1"/>
                </a:solidFill>
                <a:latin typeface="+mj-lt"/>
              </a:rPr>
              <a:t>Fissure et désordre dans le revêtement  à l’extrémité et à l’appui de la dalle flottante.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7"/>
            <a:ext cx="9144001" cy="5517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653136"/>
            <a:ext cx="3212777" cy="616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Ellipse 11"/>
          <p:cNvSpPr/>
          <p:nvPr/>
        </p:nvSpPr>
        <p:spPr>
          <a:xfrm>
            <a:off x="5580112" y="4549866"/>
            <a:ext cx="3563888" cy="720080"/>
          </a:xfrm>
          <a:prstGeom prst="ellipse">
            <a:avLst/>
          </a:prstGeom>
          <a:solidFill>
            <a:srgbClr val="FF0000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/>
          </a:p>
        </p:txBody>
      </p:sp>
      <p:cxnSp>
        <p:nvCxnSpPr>
          <p:cNvPr id="14" name="Connecteur droit 13"/>
          <p:cNvCxnSpPr/>
          <p:nvPr/>
        </p:nvCxnSpPr>
        <p:spPr>
          <a:xfrm>
            <a:off x="7577972" y="2110876"/>
            <a:ext cx="216238" cy="135015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H="1">
            <a:off x="7577972" y="2245891"/>
            <a:ext cx="220216" cy="180020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7539500" y="2413078"/>
            <a:ext cx="297160" cy="188001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H="1">
            <a:off x="7641224" y="2601079"/>
            <a:ext cx="195436" cy="188001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 flipH="1" flipV="1">
            <a:off x="7677635" y="2778504"/>
            <a:ext cx="210902" cy="179161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flipH="1">
            <a:off x="7671320" y="2957665"/>
            <a:ext cx="217217" cy="121747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>
            <a:off x="2297266" y="2823469"/>
            <a:ext cx="306288" cy="180020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 flipV="1">
            <a:off x="2323131" y="2671068"/>
            <a:ext cx="306288" cy="152401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>
            <a:off x="2323131" y="2519083"/>
            <a:ext cx="306288" cy="180020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 flipV="1">
            <a:off x="2334041" y="2335901"/>
            <a:ext cx="306288" cy="155147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>
            <a:off x="2334041" y="2155881"/>
            <a:ext cx="306288" cy="180020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 flipV="1">
            <a:off x="2334041" y="2065871"/>
            <a:ext cx="306288" cy="90010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 flipV="1">
            <a:off x="7668344" y="3363590"/>
            <a:ext cx="0" cy="1289546"/>
          </a:xfrm>
          <a:prstGeom prst="straightConnector1">
            <a:avLst/>
          </a:prstGeom>
          <a:ln w="889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Bulle ronde 19"/>
          <p:cNvSpPr/>
          <p:nvPr/>
        </p:nvSpPr>
        <p:spPr>
          <a:xfrm>
            <a:off x="2195736" y="1412776"/>
            <a:ext cx="1224136" cy="43204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Fissure</a:t>
            </a:r>
            <a:endParaRPr lang="fr-BE" dirty="0"/>
          </a:p>
        </p:txBody>
      </p:sp>
      <p:sp>
        <p:nvSpPr>
          <p:cNvPr id="22" name="Bulle ronde 21"/>
          <p:cNvSpPr/>
          <p:nvPr/>
        </p:nvSpPr>
        <p:spPr>
          <a:xfrm>
            <a:off x="7236296" y="1556792"/>
            <a:ext cx="1224136" cy="43204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Fissure</a:t>
            </a:r>
            <a:endParaRPr lang="fr-BE" dirty="0"/>
          </a:p>
        </p:txBody>
      </p:sp>
    </p:spTree>
    <p:extLst>
      <p:ext uri="{BB962C8B-B14F-4D97-AF65-F5344CB8AC3E}">
        <p14:creationId xmlns="" xmlns:p14="http://schemas.microsoft.com/office/powerpoint/2010/main" val="176506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16632"/>
            <a:ext cx="8686800" cy="1368152"/>
          </a:xfrm>
        </p:spPr>
        <p:txBody>
          <a:bodyPr>
            <a:noAutofit/>
          </a:bodyPr>
          <a:lstStyle/>
          <a:p>
            <a:pPr algn="ctr">
              <a:buFont typeface="Arial" pitchFamily="34" charset="0"/>
              <a:buChar char="•"/>
            </a:pPr>
            <a:r>
              <a:rPr lang="fr-BE" sz="2800" dirty="0" smtClean="0">
                <a:solidFill>
                  <a:schemeClr val="tx1"/>
                </a:solidFill>
              </a:rPr>
              <a:t> Cas 2 – Solution :</a:t>
            </a:r>
            <a:br>
              <a:rPr lang="fr-BE" sz="2800" dirty="0" smtClean="0">
                <a:solidFill>
                  <a:schemeClr val="tx1"/>
                </a:solidFill>
              </a:rPr>
            </a:br>
            <a:r>
              <a:rPr lang="fr-BE" sz="2800" dirty="0" smtClean="0">
                <a:solidFill>
                  <a:schemeClr val="tx1"/>
                </a:solidFill>
              </a:rPr>
              <a:t> Dalle Flottante Dégarnie. suppression de la </a:t>
            </a:r>
            <a:r>
              <a:rPr lang="fr-BE" sz="2800" dirty="0" err="1" smtClean="0">
                <a:solidFill>
                  <a:schemeClr val="tx1"/>
                </a:solidFill>
              </a:rPr>
              <a:t>frigolite</a:t>
            </a:r>
            <a:r>
              <a:rPr lang="fr-BE" sz="2800" dirty="0" smtClean="0">
                <a:solidFill>
                  <a:schemeClr val="tx1"/>
                </a:solidFill>
              </a:rPr>
              <a:t> et du massif en béton contigu.(support de glissement des dalles goujonnées).</a:t>
            </a:r>
            <a:endParaRPr lang="es-ES_tradnl" sz="2800" dirty="0">
              <a:solidFill>
                <a:schemeClr val="tx1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32" y="1739438"/>
            <a:ext cx="7207135" cy="4522124"/>
          </a:xfrm>
        </p:spPr>
      </p:pic>
      <p:sp>
        <p:nvSpPr>
          <p:cNvPr id="5" name="Ellipse 4"/>
          <p:cNvSpPr/>
          <p:nvPr/>
        </p:nvSpPr>
        <p:spPr>
          <a:xfrm>
            <a:off x="5076056" y="2127519"/>
            <a:ext cx="3923928" cy="2088232"/>
          </a:xfrm>
          <a:prstGeom prst="ellipse">
            <a:avLst/>
          </a:prstGeom>
          <a:solidFill>
            <a:schemeClr val="accent1">
              <a:lumMod val="60000"/>
              <a:lumOff val="40000"/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BE" sz="2400" b="1" dirty="0" smtClean="0"/>
              <a:t>JOINT DE FRIGOLITE ENTRE LA DALLE FLOTTANTE ET LE MASSIF EN BETON</a:t>
            </a:r>
            <a:endParaRPr lang="es-ES_tradnl" sz="2400" b="1" dirty="0"/>
          </a:p>
        </p:txBody>
      </p:sp>
      <p:cxnSp>
        <p:nvCxnSpPr>
          <p:cNvPr id="6" name="Connecteur droit avec flèche 5"/>
          <p:cNvCxnSpPr>
            <a:stCxn id="5" idx="4"/>
          </p:cNvCxnSpPr>
          <p:nvPr/>
        </p:nvCxnSpPr>
        <p:spPr>
          <a:xfrm flipH="1">
            <a:off x="5637952" y="4215751"/>
            <a:ext cx="1400068" cy="1193469"/>
          </a:xfrm>
          <a:prstGeom prst="straightConnector1">
            <a:avLst/>
          </a:prstGeom>
          <a:ln w="889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>
            <a:stCxn id="11" idx="4"/>
          </p:cNvCxnSpPr>
          <p:nvPr/>
        </p:nvCxnSpPr>
        <p:spPr>
          <a:xfrm>
            <a:off x="1421904" y="5085184"/>
            <a:ext cx="485800" cy="1073170"/>
          </a:xfrm>
          <a:prstGeom prst="straightConnector1">
            <a:avLst/>
          </a:prstGeom>
          <a:ln w="889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/>
          <p:cNvSpPr/>
          <p:nvPr/>
        </p:nvSpPr>
        <p:spPr>
          <a:xfrm>
            <a:off x="0" y="3717032"/>
            <a:ext cx="2843808" cy="1368152"/>
          </a:xfrm>
          <a:prstGeom prst="ellipse">
            <a:avLst/>
          </a:prstGeom>
          <a:solidFill>
            <a:schemeClr val="accent1">
              <a:lumMod val="60000"/>
              <a:lumOff val="40000"/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BE" sz="2400" b="1" dirty="0" smtClean="0"/>
              <a:t>MASSIF EN BETON</a:t>
            </a:r>
            <a:endParaRPr lang="es-ES_tradnl" sz="2400" b="1" dirty="0"/>
          </a:p>
        </p:txBody>
      </p:sp>
    </p:spTree>
    <p:extLst>
      <p:ext uri="{BB962C8B-B14F-4D97-AF65-F5344CB8AC3E}">
        <p14:creationId xmlns="" xmlns:p14="http://schemas.microsoft.com/office/powerpoint/2010/main" val="325193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pPr algn="ctr">
              <a:buFont typeface="Arial" pitchFamily="34" charset="0"/>
              <a:buChar char="•"/>
            </a:pPr>
            <a:r>
              <a:rPr lang="fr-BE" sz="2800" b="1" dirty="0" smtClean="0">
                <a:solidFill>
                  <a:schemeClr val="tx1"/>
                </a:solidFill>
              </a:rPr>
              <a:t> Cas 2 – Solution : </a:t>
            </a:r>
            <a:br>
              <a:rPr lang="fr-BE" sz="2800" b="1" dirty="0" smtClean="0">
                <a:solidFill>
                  <a:schemeClr val="tx1"/>
                </a:solidFill>
              </a:rPr>
            </a:br>
            <a:r>
              <a:rPr lang="fr-BE" sz="2800" b="1" dirty="0" smtClean="0">
                <a:solidFill>
                  <a:schemeClr val="tx1"/>
                </a:solidFill>
              </a:rPr>
              <a:t>Suppression du massif en béton.  </a:t>
            </a:r>
            <a:endParaRPr lang="es-ES_tradnl" sz="2800" b="1" dirty="0">
              <a:solidFill>
                <a:schemeClr val="tx1"/>
              </a:solidFill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6752"/>
            <a:ext cx="7421854" cy="5040560"/>
          </a:xfrm>
        </p:spPr>
      </p:pic>
      <p:pic>
        <p:nvPicPr>
          <p:cNvPr id="4" name="Picture 2" descr="C:\Users\17687\Desktop\Nouveau dossier (2)\Photos thomas\DSCN0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3227122"/>
            <a:ext cx="2765588" cy="350635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652120" y="3212976"/>
            <a:ext cx="2808312" cy="3528392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3563888" y="3356992"/>
            <a:ext cx="3168352" cy="2376264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76570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5536" y="1916832"/>
            <a:ext cx="7772400" cy="4320480"/>
          </a:xfrm>
        </p:spPr>
        <p:txBody>
          <a:bodyPr>
            <a:normAutofit fontScale="90000"/>
          </a:bodyPr>
          <a:lstStyle/>
          <a:p>
            <a:pPr algn="ctr"/>
            <a:r>
              <a:rPr lang="fr-BE" sz="4800" b="1" dirty="0" smtClean="0">
                <a:solidFill>
                  <a:schemeClr val="tx1"/>
                </a:solidFill>
                <a:latin typeface="Bodoni MT" pitchFamily="18" charset="0"/>
              </a:rPr>
              <a:t>ETABLISSEMENT DE DALLES SOUPLES METALLIQUE DANS LE CADRE DE LA</a:t>
            </a:r>
            <a:r>
              <a:rPr lang="fr-BE" sz="4800" dirty="0" smtClean="0">
                <a:solidFill>
                  <a:schemeClr val="tx1"/>
                </a:solidFill>
              </a:rPr>
              <a:t/>
            </a:r>
            <a:br>
              <a:rPr lang="fr-BE" sz="4800" dirty="0" smtClean="0">
                <a:solidFill>
                  <a:schemeClr val="tx1"/>
                </a:solidFill>
              </a:rPr>
            </a:br>
            <a:r>
              <a:rPr lang="fr-BE" sz="4800" b="1" dirty="0" smtClean="0">
                <a:solidFill>
                  <a:schemeClr val="tx1"/>
                </a:solidFill>
                <a:latin typeface="Bodoni MT" pitchFamily="18" charset="0"/>
              </a:rPr>
              <a:t>RENOVATION DES O.A. </a:t>
            </a:r>
            <a:br>
              <a:rPr lang="fr-BE" sz="4800" b="1" dirty="0" smtClean="0">
                <a:solidFill>
                  <a:schemeClr val="tx1"/>
                </a:solidFill>
                <a:latin typeface="Bodoni MT" pitchFamily="18" charset="0"/>
              </a:rPr>
            </a:br>
            <a:r>
              <a:rPr lang="fr-BE" sz="4800" b="1" dirty="0" smtClean="0">
                <a:solidFill>
                  <a:schemeClr val="tx1"/>
                </a:solidFill>
                <a:latin typeface="Bodoni MT" pitchFamily="18" charset="0"/>
              </a:rPr>
              <a:t/>
            </a:r>
            <a:br>
              <a:rPr lang="fr-BE" sz="4800" b="1" dirty="0" smtClean="0">
                <a:solidFill>
                  <a:schemeClr val="tx1"/>
                </a:solidFill>
                <a:latin typeface="Bodoni MT" pitchFamily="18" charset="0"/>
              </a:rPr>
            </a:br>
            <a:r>
              <a:rPr lang="fr-BE" sz="4400" b="1" dirty="0" smtClean="0">
                <a:solidFill>
                  <a:schemeClr val="tx1"/>
                </a:solidFill>
                <a:latin typeface="Bodoni MT" pitchFamily="18" charset="0"/>
              </a:rPr>
              <a:t>CHANTIER DE MISE A 3 VOIES DE LA E42</a:t>
            </a:r>
            <a:br>
              <a:rPr lang="fr-BE" sz="4400" b="1" dirty="0" smtClean="0">
                <a:solidFill>
                  <a:schemeClr val="tx1"/>
                </a:solidFill>
                <a:latin typeface="Bodoni MT" pitchFamily="18" charset="0"/>
              </a:rPr>
            </a:br>
            <a:r>
              <a:rPr lang="fr-BE" sz="4400" b="1" dirty="0" smtClean="0">
                <a:solidFill>
                  <a:schemeClr val="tx1"/>
                </a:solidFill>
                <a:latin typeface="Bodoni MT" pitchFamily="18" charset="0"/>
              </a:rPr>
              <a:t>(SAMBREVILLE-DAUSSOULX)</a:t>
            </a:r>
            <a:endParaRPr lang="es-ES_tradnl" sz="4800" b="1" dirty="0">
              <a:solidFill>
                <a:schemeClr val="tx1"/>
              </a:solidFill>
              <a:latin typeface="Bodoni MT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171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6146" name="Picture 2" descr="C:\Users\17687\Desktop\Nouveau dossier (2)\Dalle O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827" y="260648"/>
            <a:ext cx="8099581" cy="6140152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143000" y="5805264"/>
            <a:ext cx="9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 smtClean="0">
                <a:solidFill>
                  <a:srgbClr val="FF0000"/>
                </a:solidFill>
              </a:rPr>
              <a:t>Enlèvement de la </a:t>
            </a:r>
            <a:r>
              <a:rPr lang="fr-BE" sz="3200" dirty="0" err="1" smtClean="0">
                <a:solidFill>
                  <a:srgbClr val="FF0000"/>
                </a:solidFill>
              </a:rPr>
              <a:t>frigolite</a:t>
            </a:r>
            <a:r>
              <a:rPr lang="fr-BE" sz="3200" dirty="0" smtClean="0">
                <a:solidFill>
                  <a:srgbClr val="FF0000"/>
                </a:solidFill>
              </a:rPr>
              <a:t> à l’about de la DF.</a:t>
            </a:r>
            <a:endParaRPr lang="fr-BE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7620000" cy="850106"/>
          </a:xfrm>
        </p:spPr>
        <p:txBody>
          <a:bodyPr>
            <a:noAutofit/>
          </a:bodyPr>
          <a:lstStyle/>
          <a:p>
            <a:pPr algn="ctr">
              <a:buFont typeface="Arial" pitchFamily="34" charset="0"/>
              <a:buChar char="•"/>
            </a:pPr>
            <a:r>
              <a:rPr lang="fr-BE" sz="2800" dirty="0" smtClean="0">
                <a:solidFill>
                  <a:schemeClr val="tx1"/>
                </a:solidFill>
              </a:rPr>
              <a:t>Cas 3 – Autopsie :</a:t>
            </a:r>
            <a:br>
              <a:rPr lang="fr-BE" sz="2800" dirty="0" smtClean="0">
                <a:solidFill>
                  <a:schemeClr val="tx1"/>
                </a:solidFill>
              </a:rPr>
            </a:br>
            <a:r>
              <a:rPr lang="fr-BE" sz="2800" dirty="0" smtClean="0">
                <a:solidFill>
                  <a:schemeClr val="tx1"/>
                </a:solidFill>
              </a:rPr>
              <a:t>Présence de mousse Polyuréthanne entre le mur garde grève endommagé (béton pulvérulent) et l’appui de la dalle flottante. </a:t>
            </a:r>
            <a:endParaRPr lang="es-ES_tradnl" sz="2800" dirty="0">
              <a:solidFill>
                <a:schemeClr val="tx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5122" name="Picture 2" descr="C:\Users\miguel\Desktop\ESCRITORIO\TRABAJO\NAMUR\DAUSSOULX\E42 3eme bande (8-12 a 3-13)\photo chantier\.Sambreville vers Daussoulx\O.A.17 BK 54\cote liège\DSCN05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7704856" cy="51845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avec flèche 4"/>
          <p:cNvCxnSpPr>
            <a:stCxn id="6" idx="0"/>
          </p:cNvCxnSpPr>
          <p:nvPr/>
        </p:nvCxnSpPr>
        <p:spPr>
          <a:xfrm flipV="1">
            <a:off x="1691680" y="3861048"/>
            <a:ext cx="1296144" cy="1440160"/>
          </a:xfrm>
          <a:prstGeom prst="straightConnector1">
            <a:avLst/>
          </a:prstGeom>
          <a:ln w="889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/>
          <p:cNvSpPr/>
          <p:nvPr/>
        </p:nvSpPr>
        <p:spPr>
          <a:xfrm>
            <a:off x="251520" y="5301208"/>
            <a:ext cx="2880320" cy="936104"/>
          </a:xfrm>
          <a:prstGeom prst="ellipse">
            <a:avLst/>
          </a:prstGeom>
          <a:solidFill>
            <a:schemeClr val="accent1">
              <a:lumMod val="40000"/>
              <a:lumOff val="60000"/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BE" sz="2000" b="1" dirty="0" smtClean="0">
                <a:solidFill>
                  <a:schemeClr val="tx1"/>
                </a:solidFill>
              </a:rPr>
              <a:t>MOUSSE</a:t>
            </a:r>
            <a:r>
              <a:rPr lang="fr-BE" sz="2000" b="1" dirty="0" smtClean="0"/>
              <a:t> </a:t>
            </a:r>
            <a:r>
              <a:rPr lang="fr-BE" sz="2000" b="1" dirty="0" smtClean="0">
                <a:solidFill>
                  <a:schemeClr val="tx1"/>
                </a:solidFill>
              </a:rPr>
              <a:t>POLYURETHANNE</a:t>
            </a:r>
            <a:endParaRPr lang="es-ES_tradnl" sz="2000" b="1" dirty="0">
              <a:solidFill>
                <a:schemeClr val="tx1"/>
              </a:solidFill>
            </a:endParaRPr>
          </a:p>
        </p:txBody>
      </p:sp>
      <p:cxnSp>
        <p:nvCxnSpPr>
          <p:cNvPr id="15" name="Connecteur droit avec flèche 14"/>
          <p:cNvCxnSpPr>
            <a:stCxn id="21" idx="2"/>
          </p:cNvCxnSpPr>
          <p:nvPr/>
        </p:nvCxnSpPr>
        <p:spPr>
          <a:xfrm flipH="1" flipV="1">
            <a:off x="4139952" y="4941168"/>
            <a:ext cx="792088" cy="576064"/>
          </a:xfrm>
          <a:prstGeom prst="straightConnector1">
            <a:avLst/>
          </a:prstGeom>
          <a:ln w="889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059832" y="4293096"/>
            <a:ext cx="1080120" cy="64807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Ellipse 20"/>
          <p:cNvSpPr/>
          <p:nvPr/>
        </p:nvSpPr>
        <p:spPr>
          <a:xfrm>
            <a:off x="4932040" y="4581128"/>
            <a:ext cx="2880320" cy="1872208"/>
          </a:xfrm>
          <a:prstGeom prst="ellipse">
            <a:avLst/>
          </a:prstGeom>
          <a:solidFill>
            <a:schemeClr val="accent1">
              <a:lumMod val="40000"/>
              <a:lumOff val="60000"/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BE" sz="2000" b="1" dirty="0" smtClean="0">
                <a:solidFill>
                  <a:schemeClr val="tx1"/>
                </a:solidFill>
              </a:rPr>
              <a:t>Joint d’étanchéité « caoutchouc » entre tablier et mur garde grève</a:t>
            </a:r>
            <a:endParaRPr lang="es-ES_tradnl" sz="2000" b="1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84168" y="3212976"/>
            <a:ext cx="1656184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6" name="Rectangle 25"/>
          <p:cNvSpPr/>
          <p:nvPr/>
        </p:nvSpPr>
        <p:spPr>
          <a:xfrm>
            <a:off x="6804248" y="3356992"/>
            <a:ext cx="720080" cy="2880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Rectangle 24"/>
          <p:cNvSpPr/>
          <p:nvPr/>
        </p:nvSpPr>
        <p:spPr>
          <a:xfrm>
            <a:off x="6372200" y="3356992"/>
            <a:ext cx="288032" cy="9361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8" name="Accolade ouvrante 27"/>
          <p:cNvSpPr/>
          <p:nvPr/>
        </p:nvSpPr>
        <p:spPr>
          <a:xfrm rot="5400000">
            <a:off x="6624228" y="3248980"/>
            <a:ext cx="216024" cy="432048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9" name="Rectangle 28"/>
          <p:cNvSpPr/>
          <p:nvPr/>
        </p:nvSpPr>
        <p:spPr>
          <a:xfrm>
            <a:off x="6372200" y="3501008"/>
            <a:ext cx="207640" cy="2076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0" name="Rectangle 29"/>
          <p:cNvSpPr/>
          <p:nvPr/>
        </p:nvSpPr>
        <p:spPr>
          <a:xfrm>
            <a:off x="6804248" y="3501008"/>
            <a:ext cx="216024" cy="1440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="" xmlns:p14="http://schemas.microsoft.com/office/powerpoint/2010/main" val="231423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38914" name="Picture 2" descr="C:\Users\17687\Desktop\Nouveau dossier (2)\P8300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043608" y="-459432"/>
            <a:ext cx="6480720" cy="792088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5580112" y="1196752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/>
              <a:t>Tablier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971600" y="1916832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/>
              <a:t>Dalle flottante</a:t>
            </a:r>
            <a:endParaRPr lang="fr-BE" sz="2800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7620000" cy="68580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fr-BE" dirty="0" smtClean="0">
                <a:solidFill>
                  <a:schemeClr val="tx1"/>
                </a:solidFill>
              </a:rPr>
              <a:t> Cas 3 - Solution : a)Remplacement de la mousse polyuréthane par de l’AC ou solution d’encastrement DF. B)Réparation du béton du mur garde grève. </a:t>
            </a:r>
            <a:br>
              <a:rPr lang="fr-BE" dirty="0" smtClean="0">
                <a:solidFill>
                  <a:schemeClr val="tx1"/>
                </a:solidFill>
              </a:rPr>
            </a:br>
            <a:r>
              <a:rPr lang="fr-BE" dirty="0" smtClean="0">
                <a:solidFill>
                  <a:schemeClr val="tx1"/>
                </a:solidFill>
              </a:rPr>
              <a:t>C) Pose d’une </a:t>
            </a:r>
            <a:r>
              <a:rPr lang="fr-BE" b="1" dirty="0" smtClean="0">
                <a:solidFill>
                  <a:schemeClr val="tx1"/>
                </a:solidFill>
              </a:rPr>
              <a:t>dalle souple </a:t>
            </a:r>
            <a:r>
              <a:rPr lang="fr-BE" dirty="0" smtClean="0">
                <a:solidFill>
                  <a:schemeClr val="tx1"/>
                </a:solidFill>
              </a:rPr>
              <a:t>métallique entre garde grève et tablier.</a:t>
            </a:r>
            <a:endParaRPr lang="fr-BE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b="1" u="sng" dirty="0" smtClean="0">
                <a:solidFill>
                  <a:schemeClr val="tx1"/>
                </a:solidFill>
              </a:rPr>
              <a:t>Schéma de principe.</a:t>
            </a:r>
            <a:br>
              <a:rPr lang="fr-BE" b="1" u="sng" dirty="0" smtClean="0">
                <a:solidFill>
                  <a:schemeClr val="tx1"/>
                </a:solidFill>
              </a:rPr>
            </a:br>
            <a:r>
              <a:rPr lang="fr-BE" sz="4000" b="1" dirty="0" smtClean="0">
                <a:solidFill>
                  <a:schemeClr val="tx1"/>
                </a:solidFill>
              </a:rPr>
              <a:t>Pour établissement DS.</a:t>
            </a:r>
            <a:endParaRPr lang="fr-BE" b="1" dirty="0">
              <a:solidFill>
                <a:schemeClr val="tx1"/>
              </a:solidFill>
            </a:endParaRPr>
          </a:p>
        </p:txBody>
      </p:sp>
      <p:pic>
        <p:nvPicPr>
          <p:cNvPr id="8194" name="Picture 2" descr="C:\Users\17687\Desktop\Nouveau dossier (2)\Photos thomas\1-schem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44824"/>
            <a:ext cx="8121973" cy="3702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7620000" cy="6741368"/>
          </a:xfrm>
        </p:spPr>
        <p:txBody>
          <a:bodyPr/>
          <a:lstStyle/>
          <a:p>
            <a:pPr algn="ctr"/>
            <a:r>
              <a:rPr lang="fr-BE" sz="3600" b="1" u="sng" dirty="0" smtClean="0">
                <a:solidFill>
                  <a:schemeClr val="tx1"/>
                </a:solidFill>
              </a:rPr>
              <a:t>Mise en œuvre DS :</a:t>
            </a:r>
            <a:r>
              <a:rPr lang="fr-BE" sz="3600" dirty="0" smtClean="0">
                <a:solidFill>
                  <a:schemeClr val="tx1"/>
                </a:solidFill>
              </a:rPr>
              <a:t/>
            </a:r>
            <a:br>
              <a:rPr lang="fr-BE" sz="3600" dirty="0" smtClean="0">
                <a:solidFill>
                  <a:schemeClr val="tx1"/>
                </a:solidFill>
              </a:rPr>
            </a:br>
            <a:r>
              <a:rPr lang="fr-BE" sz="3600" dirty="0" smtClean="0">
                <a:solidFill>
                  <a:schemeClr val="tx1"/>
                </a:solidFill>
              </a:rPr>
              <a:t>-Hydro-démolition de deux encoches (</a:t>
            </a:r>
            <a:r>
              <a:rPr lang="fr-BE" sz="3600" dirty="0" err="1" smtClean="0">
                <a:solidFill>
                  <a:schemeClr val="tx1"/>
                </a:solidFill>
              </a:rPr>
              <a:t>Larg</a:t>
            </a:r>
            <a:r>
              <a:rPr lang="fr-BE" sz="3600" dirty="0" smtClean="0">
                <a:solidFill>
                  <a:schemeClr val="tx1"/>
                </a:solidFill>
              </a:rPr>
              <a:t> : 80cm × Prof : 2cm et 35cm ×  2cm).</a:t>
            </a:r>
            <a:br>
              <a:rPr lang="fr-BE" sz="3600" dirty="0" smtClean="0">
                <a:solidFill>
                  <a:schemeClr val="tx1"/>
                </a:solidFill>
              </a:rPr>
            </a:br>
            <a:r>
              <a:rPr lang="fr-BE" sz="3600" dirty="0" smtClean="0">
                <a:solidFill>
                  <a:schemeClr val="tx1"/>
                </a:solidFill>
              </a:rPr>
              <a:t>-Ragréage au mortier d'égalisation des surfaces obtenues.</a:t>
            </a:r>
            <a:br>
              <a:rPr lang="fr-BE" sz="3600" dirty="0" smtClean="0">
                <a:solidFill>
                  <a:schemeClr val="tx1"/>
                </a:solidFill>
              </a:rPr>
            </a:br>
            <a:r>
              <a:rPr lang="fr-BE" sz="3600" dirty="0" smtClean="0">
                <a:solidFill>
                  <a:schemeClr val="tx1"/>
                </a:solidFill>
              </a:rPr>
              <a:t>- Pose d’une plaque d’acier </a:t>
            </a:r>
            <a:r>
              <a:rPr lang="fr-BE" sz="3600" dirty="0" err="1" smtClean="0">
                <a:solidFill>
                  <a:schemeClr val="tx1"/>
                </a:solidFill>
              </a:rPr>
              <a:t>galva</a:t>
            </a:r>
            <a:r>
              <a:rPr lang="fr-BE" sz="3600" dirty="0" smtClean="0">
                <a:solidFill>
                  <a:schemeClr val="tx1"/>
                </a:solidFill>
              </a:rPr>
              <a:t> (</a:t>
            </a:r>
            <a:r>
              <a:rPr lang="fr-BE" sz="3600" dirty="0" err="1" smtClean="0">
                <a:solidFill>
                  <a:schemeClr val="tx1"/>
                </a:solidFill>
              </a:rPr>
              <a:t>Ep</a:t>
            </a:r>
            <a:r>
              <a:rPr lang="fr-BE" sz="3600" dirty="0" smtClean="0">
                <a:solidFill>
                  <a:schemeClr val="tx1"/>
                </a:solidFill>
              </a:rPr>
              <a:t> : 2cm , </a:t>
            </a:r>
            <a:r>
              <a:rPr lang="fr-BE" sz="3600" dirty="0" err="1" smtClean="0">
                <a:solidFill>
                  <a:schemeClr val="tx1"/>
                </a:solidFill>
              </a:rPr>
              <a:t>Larg</a:t>
            </a:r>
            <a:r>
              <a:rPr lang="fr-BE" sz="3600" dirty="0" smtClean="0">
                <a:solidFill>
                  <a:schemeClr val="tx1"/>
                </a:solidFill>
              </a:rPr>
              <a:t> : 80cm) </a:t>
            </a:r>
            <a:br>
              <a:rPr lang="fr-BE" sz="3600" dirty="0" smtClean="0">
                <a:solidFill>
                  <a:schemeClr val="tx1"/>
                </a:solidFill>
              </a:rPr>
            </a:br>
            <a:r>
              <a:rPr lang="fr-BE" sz="3600" dirty="0" smtClean="0">
                <a:solidFill>
                  <a:schemeClr val="tx1"/>
                </a:solidFill>
              </a:rPr>
              <a:t>- Fixation de la plaque par ancrage chimique 4 rangées M12/ 20 à 30cm.</a:t>
            </a:r>
            <a:br>
              <a:rPr lang="fr-BE" sz="3600" dirty="0" smtClean="0">
                <a:solidFill>
                  <a:schemeClr val="tx1"/>
                </a:solidFill>
              </a:rPr>
            </a:br>
            <a:r>
              <a:rPr lang="fr-BE" sz="3600" dirty="0" smtClean="0">
                <a:solidFill>
                  <a:schemeClr val="tx1"/>
                </a:solidFill>
              </a:rPr>
              <a:t>- Doublement étanchéité au droit de la DS.</a:t>
            </a:r>
            <a:endParaRPr lang="fr-BE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3074" name="Picture 2" descr="C:\Users\17687\Desktop\Nouveau dossier (2)\Photos thomas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04664"/>
            <a:ext cx="8284624" cy="62141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-171400"/>
            <a:ext cx="8208912" cy="1589038"/>
          </a:xfrm>
        </p:spPr>
        <p:txBody>
          <a:bodyPr/>
          <a:lstStyle/>
          <a:p>
            <a:pPr algn="ctr"/>
            <a:r>
              <a:rPr lang="fr-BE" sz="4000" dirty="0" smtClean="0">
                <a:solidFill>
                  <a:schemeClr val="tx1"/>
                </a:solidFill>
              </a:rPr>
              <a:t>Impossibilité de créer une encoche régulière sans percer la dalle</a:t>
            </a:r>
            <a:endParaRPr lang="fr-BE" sz="4000" dirty="0">
              <a:solidFill>
                <a:schemeClr val="tx1"/>
              </a:solidFill>
            </a:endParaRPr>
          </a:p>
        </p:txBody>
      </p:sp>
      <p:pic>
        <p:nvPicPr>
          <p:cNvPr id="4098" name="Picture 2" descr="C:\Users\17687\Desktop\Nouveau dossier (2)\Photos thomas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7324626" cy="54940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122" name="Picture 2" descr="C:\Users\17687\Desktop\Nouveau dossier (2)\Photos thomas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3"/>
            <a:ext cx="7888057" cy="6552728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107504" y="116632"/>
            <a:ext cx="36724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600" dirty="0" smtClean="0">
                <a:solidFill>
                  <a:srgbClr val="FF0000"/>
                </a:solidFill>
              </a:rPr>
              <a:t>Armature </a:t>
            </a:r>
            <a:r>
              <a:rPr lang="fr-BE" sz="3600" dirty="0" err="1" smtClean="0">
                <a:solidFill>
                  <a:srgbClr val="FF0000"/>
                </a:solidFill>
              </a:rPr>
              <a:t>dépassante</a:t>
            </a:r>
            <a:r>
              <a:rPr lang="fr-BE" sz="3600" dirty="0" smtClean="0">
                <a:solidFill>
                  <a:srgbClr val="FF0000"/>
                </a:solidFill>
              </a:rPr>
              <a:t> à découper au ras des entretoises d’about.</a:t>
            </a:r>
            <a:endParaRPr lang="fr-BE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6146" name="Picture 2" descr="C:\Users\17687\Desktop\Nouveau dossier (2)\Photos thomas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4482116" cy="5976664"/>
          </a:xfrm>
          <a:prstGeom prst="rect">
            <a:avLst/>
          </a:prstGeom>
          <a:noFill/>
        </p:spPr>
      </p:pic>
      <p:pic>
        <p:nvPicPr>
          <p:cNvPr id="6149" name="Picture 5" descr="C:\Users\17687\Desktop\Nouveau dossier (2)\Photos thomas\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1502" y="116632"/>
            <a:ext cx="4374994" cy="5976664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4644008" y="188640"/>
            <a:ext cx="44999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000" dirty="0" smtClean="0">
                <a:solidFill>
                  <a:srgbClr val="FF0000"/>
                </a:solidFill>
              </a:rPr>
              <a:t>Réalisation d’un coffrage en vue de bétonner.</a:t>
            </a:r>
            <a:endParaRPr lang="fr-BE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517632" cy="1008112"/>
          </a:xfrm>
        </p:spPr>
        <p:txBody>
          <a:bodyPr/>
          <a:lstStyle/>
          <a:p>
            <a:pPr algn="ctr"/>
            <a:r>
              <a:rPr lang="fr-BE" sz="4000" b="1" u="sng" dirty="0" smtClean="0">
                <a:solidFill>
                  <a:schemeClr val="tx1"/>
                </a:solidFill>
              </a:rPr>
              <a:t>Vision globale du chantier qui comprenait </a:t>
            </a:r>
            <a:endParaRPr lang="fr-BE" sz="4000" b="1" u="sng" dirty="0">
              <a:solidFill>
                <a:schemeClr val="tx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805264"/>
          </a:xfrm>
        </p:spPr>
        <p:txBody>
          <a:bodyPr>
            <a:normAutofit/>
          </a:bodyPr>
          <a:lstStyle/>
          <a:p>
            <a:r>
              <a:rPr lang="fr-BE" dirty="0" smtClean="0">
                <a:latin typeface="Bodoni MT" pitchFamily="18" charset="0"/>
              </a:rPr>
              <a:t> Des travaux sur:</a:t>
            </a:r>
          </a:p>
          <a:p>
            <a:pPr lvl="1"/>
            <a:r>
              <a:rPr lang="fr-BE" b="1" u="sng" dirty="0" smtClean="0">
                <a:latin typeface="Bodoni MT" pitchFamily="18" charset="0"/>
              </a:rPr>
              <a:t>3</a:t>
            </a:r>
            <a:r>
              <a:rPr lang="fr-BE" dirty="0" smtClean="0">
                <a:latin typeface="Bodoni MT" pitchFamily="18" charset="0"/>
              </a:rPr>
              <a:t> viaducs et </a:t>
            </a:r>
            <a:r>
              <a:rPr lang="fr-BE" b="1" u="sng" dirty="0" smtClean="0">
                <a:latin typeface="Bodoni MT" pitchFamily="18" charset="0"/>
              </a:rPr>
              <a:t>5</a:t>
            </a:r>
            <a:r>
              <a:rPr lang="fr-BE" dirty="0" smtClean="0">
                <a:latin typeface="Bodoni MT" pitchFamily="18" charset="0"/>
              </a:rPr>
              <a:t> ponts.</a:t>
            </a:r>
          </a:p>
          <a:p>
            <a:pPr lvl="1"/>
            <a:r>
              <a:rPr lang="fr-BE" dirty="0" smtClean="0">
                <a:latin typeface="Bodoni MT" pitchFamily="18" charset="0"/>
              </a:rPr>
              <a:t>Budget total du chantier </a:t>
            </a:r>
            <a:r>
              <a:rPr lang="fr-BE" b="1" u="sng" dirty="0" smtClean="0">
                <a:latin typeface="Bodoni MT" pitchFamily="18" charset="0"/>
              </a:rPr>
              <a:t>23</a:t>
            </a:r>
            <a:r>
              <a:rPr lang="fr-BE" dirty="0" smtClean="0">
                <a:latin typeface="Bodoni MT" pitchFamily="18" charset="0"/>
              </a:rPr>
              <a:t> million d’euro dont </a:t>
            </a:r>
            <a:r>
              <a:rPr lang="fr-BE" b="1" u="sng" dirty="0" smtClean="0">
                <a:latin typeface="Bodoni MT" pitchFamily="18" charset="0"/>
              </a:rPr>
              <a:t>1</a:t>
            </a:r>
            <a:r>
              <a:rPr lang="fr-BE" dirty="0" smtClean="0">
                <a:latin typeface="Bodoni MT" pitchFamily="18" charset="0"/>
              </a:rPr>
              <a:t> million d’euro pour les O.A.</a:t>
            </a:r>
          </a:p>
          <a:p>
            <a:r>
              <a:rPr lang="fr-BE" dirty="0" smtClean="0">
                <a:latin typeface="Bodoni MT" pitchFamily="18" charset="0"/>
              </a:rPr>
              <a:t>Représente:</a:t>
            </a:r>
          </a:p>
          <a:p>
            <a:pPr lvl="1"/>
            <a:r>
              <a:rPr lang="fr-BE" dirty="0" smtClean="0">
                <a:latin typeface="Bodoni MT" pitchFamily="18" charset="0"/>
              </a:rPr>
              <a:t> Remplacement </a:t>
            </a:r>
            <a:r>
              <a:rPr lang="fr-BE" b="1" u="sng" dirty="0" smtClean="0">
                <a:latin typeface="Bodoni MT" pitchFamily="18" charset="0"/>
              </a:rPr>
              <a:t>5</a:t>
            </a:r>
            <a:r>
              <a:rPr lang="fr-BE" dirty="0" smtClean="0">
                <a:latin typeface="Bodoni MT" pitchFamily="18" charset="0"/>
              </a:rPr>
              <a:t> joints dilatation métallique cantilever (mouvement &gt;80mm).</a:t>
            </a:r>
          </a:p>
          <a:p>
            <a:pPr lvl="1"/>
            <a:r>
              <a:rPr lang="fr-BE" sz="2400" b="1" i="1" u="sng" dirty="0" smtClean="0">
                <a:solidFill>
                  <a:srgbClr val="FF0000"/>
                </a:solidFill>
                <a:latin typeface="Bodoni MT" pitchFamily="18" charset="0"/>
              </a:rPr>
              <a:t>3 dalles souples métallique</a:t>
            </a:r>
            <a:r>
              <a:rPr lang="fr-BE" dirty="0" smtClean="0">
                <a:solidFill>
                  <a:srgbClr val="FF0000"/>
                </a:solidFill>
                <a:latin typeface="Bodoni MT" pitchFamily="18" charset="0"/>
              </a:rPr>
              <a:t> </a:t>
            </a:r>
            <a:r>
              <a:rPr lang="fr-BE" dirty="0" smtClean="0">
                <a:latin typeface="Bodoni MT" pitchFamily="18" charset="0"/>
              </a:rPr>
              <a:t>à la place de joints bitumineux.</a:t>
            </a:r>
          </a:p>
          <a:p>
            <a:pPr lvl="1"/>
            <a:r>
              <a:rPr lang="fr-BE" dirty="0" smtClean="0">
                <a:latin typeface="Bodoni MT" pitchFamily="18" charset="0"/>
              </a:rPr>
              <a:t>Remplacement</a:t>
            </a:r>
            <a:r>
              <a:rPr lang="fr-BE" b="1" dirty="0" smtClean="0">
                <a:latin typeface="Bodoni MT" pitchFamily="18" charset="0"/>
              </a:rPr>
              <a:t> </a:t>
            </a:r>
            <a:r>
              <a:rPr lang="fr-BE" b="1" u="sng" dirty="0" smtClean="0">
                <a:latin typeface="Bodoni MT" pitchFamily="18" charset="0"/>
              </a:rPr>
              <a:t>4</a:t>
            </a:r>
            <a:r>
              <a:rPr lang="fr-BE" dirty="0" smtClean="0">
                <a:latin typeface="Bodoni MT" pitchFamily="18" charset="0"/>
              </a:rPr>
              <a:t> joints de dilatation en résine, mouvement &gt;30mm et &lt;= 80mm.</a:t>
            </a:r>
          </a:p>
          <a:p>
            <a:pPr lvl="1"/>
            <a:r>
              <a:rPr lang="fr-BE" dirty="0" smtClean="0">
                <a:latin typeface="Bodoni MT" pitchFamily="18" charset="0"/>
              </a:rPr>
              <a:t>Remplacement de 4000m</a:t>
            </a:r>
            <a:r>
              <a:rPr lang="fr-BE" baseline="30000" dirty="0" smtClean="0">
                <a:latin typeface="Bodoni MT" pitchFamily="18" charset="0"/>
              </a:rPr>
              <a:t>2</a:t>
            </a:r>
            <a:r>
              <a:rPr lang="fr-BE" dirty="0" smtClean="0">
                <a:latin typeface="Bodoni MT" pitchFamily="18" charset="0"/>
              </a:rPr>
              <a:t> d’étanchéité.</a:t>
            </a:r>
          </a:p>
          <a:p>
            <a:pPr lvl="1"/>
            <a:r>
              <a:rPr lang="fr-BE" dirty="0" smtClean="0">
                <a:latin typeface="Bodoni MT" pitchFamily="18" charset="0"/>
              </a:rPr>
              <a:t>NB: pas de travaux aux ponts cadre car recouverts par du béton armé continu en bon état.</a:t>
            </a:r>
          </a:p>
          <a:p>
            <a:pPr lvl="1"/>
            <a:endParaRPr lang="fr-BE" dirty="0" smtClean="0">
              <a:latin typeface="Bodoni MT" pitchFamily="18" charset="0"/>
            </a:endParaRPr>
          </a:p>
          <a:p>
            <a:pPr lvl="1"/>
            <a:endParaRPr lang="fr-BE" dirty="0" smtClean="0"/>
          </a:p>
          <a:p>
            <a:pPr lvl="1"/>
            <a:endParaRPr lang="fr-BE" dirty="0" smtClean="0"/>
          </a:p>
          <a:p>
            <a:pPr lvl="1"/>
            <a:endParaRPr lang="fr-BE" dirty="0" smtClean="0"/>
          </a:p>
          <a:p>
            <a:pPr lvl="1"/>
            <a:endParaRPr lang="fr-BE" dirty="0"/>
          </a:p>
        </p:txBody>
      </p:sp>
    </p:spTree>
    <p:extLst>
      <p:ext uri="{BB962C8B-B14F-4D97-AF65-F5344CB8AC3E}">
        <p14:creationId xmlns="" xmlns:p14="http://schemas.microsoft.com/office/powerpoint/2010/main" val="283831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24128" y="260648"/>
            <a:ext cx="2952328" cy="5242594"/>
          </a:xfrm>
        </p:spPr>
        <p:txBody>
          <a:bodyPr/>
          <a:lstStyle/>
          <a:p>
            <a:r>
              <a:rPr lang="fr-BE" dirty="0" smtClean="0">
                <a:solidFill>
                  <a:schemeClr val="tx1"/>
                </a:solidFill>
              </a:rPr>
              <a:t>Résultat après décoffrage.</a:t>
            </a:r>
            <a:endParaRPr lang="fr-BE" dirty="0">
              <a:solidFill>
                <a:schemeClr val="tx1"/>
              </a:solidFill>
            </a:endParaRPr>
          </a:p>
        </p:txBody>
      </p:sp>
      <p:pic>
        <p:nvPicPr>
          <p:cNvPr id="7171" name="Picture 3" descr="C:\Users\17687\Desktop\Nouveau dossier (2)\Photos youra\DSCN02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5457513" cy="6480720"/>
          </a:xfrm>
          <a:prstGeom prst="rect">
            <a:avLst/>
          </a:prstGeom>
          <a:noFill/>
        </p:spPr>
      </p:pic>
      <p:sp>
        <p:nvSpPr>
          <p:cNvPr id="6" name="Rectangle à coins arrondis 5"/>
          <p:cNvSpPr/>
          <p:nvPr/>
        </p:nvSpPr>
        <p:spPr>
          <a:xfrm rot="756229">
            <a:off x="458080" y="502731"/>
            <a:ext cx="535616" cy="5276261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Rectangle 6"/>
          <p:cNvSpPr/>
          <p:nvPr/>
        </p:nvSpPr>
        <p:spPr>
          <a:xfrm>
            <a:off x="2771800" y="2780928"/>
            <a:ext cx="1656184" cy="28803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9" name="Connecteur en angle 8"/>
          <p:cNvCxnSpPr/>
          <p:nvPr/>
        </p:nvCxnSpPr>
        <p:spPr>
          <a:xfrm>
            <a:off x="3203848" y="3068960"/>
            <a:ext cx="720080" cy="28803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3923928" y="3356992"/>
            <a:ext cx="0" cy="3600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3203848" y="2924944"/>
            <a:ext cx="0" cy="36004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3707904" y="3717032"/>
            <a:ext cx="432048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2843808" y="3789040"/>
            <a:ext cx="17281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Encoche pour conserver la largeur de déformation (35cm) prévue pour la DS. </a:t>
            </a:r>
            <a:endParaRPr lang="fr-BE" dirty="0"/>
          </a:p>
        </p:txBody>
      </p:sp>
      <p:cxnSp>
        <p:nvCxnSpPr>
          <p:cNvPr id="22" name="Connecteur droit avec flèche 21"/>
          <p:cNvCxnSpPr>
            <a:stCxn id="7" idx="1"/>
          </p:cNvCxnSpPr>
          <p:nvPr/>
        </p:nvCxnSpPr>
        <p:spPr>
          <a:xfrm flipH="1" flipV="1">
            <a:off x="827584" y="2780928"/>
            <a:ext cx="1944216" cy="14401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7620000" cy="1417638"/>
          </a:xfrm>
        </p:spPr>
        <p:txBody>
          <a:bodyPr/>
          <a:lstStyle/>
          <a:p>
            <a:pPr algn="ctr"/>
            <a:r>
              <a:rPr lang="fr-BE" dirty="0" smtClean="0">
                <a:solidFill>
                  <a:schemeClr val="tx1"/>
                </a:solidFill>
              </a:rPr>
              <a:t>Voyons plus simplement…</a:t>
            </a:r>
            <a:endParaRPr lang="fr-BE" dirty="0">
              <a:solidFill>
                <a:schemeClr val="tx1"/>
              </a:solidFill>
            </a:endParaRPr>
          </a:p>
        </p:txBody>
      </p:sp>
      <p:pic>
        <p:nvPicPr>
          <p:cNvPr id="8195" name="Picture 3" descr="X:\PRV-O1030108\PUBLIC\E42 mise à 3 voies\Sambreville vers Daussoulx\O.A.15 Echangeur de Rhisnes\cote Liège\DSCN0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24744"/>
            <a:ext cx="6702716" cy="50267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8064" y="116632"/>
            <a:ext cx="2939480" cy="5904656"/>
          </a:xfrm>
        </p:spPr>
        <p:txBody>
          <a:bodyPr/>
          <a:lstStyle/>
          <a:p>
            <a:r>
              <a:rPr lang="fr-BE" sz="4000" dirty="0" smtClean="0">
                <a:solidFill>
                  <a:schemeClr val="tx1"/>
                </a:solidFill>
              </a:rPr>
              <a:t>Extraction du bec de dalle par soulèvement après sciage. </a:t>
            </a:r>
            <a:r>
              <a:rPr lang="fr-BE" dirty="0" smtClean="0">
                <a:solidFill>
                  <a:schemeClr val="tx1"/>
                </a:solidFill>
              </a:rPr>
              <a:t/>
            </a:r>
            <a:br>
              <a:rPr lang="fr-BE" dirty="0" smtClean="0">
                <a:solidFill>
                  <a:schemeClr val="tx1"/>
                </a:solidFill>
              </a:rPr>
            </a:br>
            <a:endParaRPr lang="fr-BE" dirty="0">
              <a:solidFill>
                <a:schemeClr val="tx1"/>
              </a:solidFill>
            </a:endParaRPr>
          </a:p>
        </p:txBody>
      </p:sp>
      <p:pic>
        <p:nvPicPr>
          <p:cNvPr id="9218" name="Picture 2" descr="X:\PRV-O1030108\PUBLIC\E42 mise à 3 voies\Sambreville vers Daussoulx\O.A.15 Echangeur de Rhisnes\cote Liège\DSCN05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4896544" cy="6529073"/>
          </a:xfrm>
          <a:prstGeom prst="rect">
            <a:avLst/>
          </a:prstGeom>
          <a:noFill/>
        </p:spPr>
      </p:pic>
      <p:sp>
        <p:nvSpPr>
          <p:cNvPr id="4" name="Bouée 3"/>
          <p:cNvSpPr/>
          <p:nvPr/>
        </p:nvSpPr>
        <p:spPr>
          <a:xfrm>
            <a:off x="2699792" y="2924944"/>
            <a:ext cx="288032" cy="288032"/>
          </a:xfrm>
          <a:prstGeom prst="donu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5" name="Bouée 4"/>
          <p:cNvSpPr/>
          <p:nvPr/>
        </p:nvSpPr>
        <p:spPr>
          <a:xfrm>
            <a:off x="2411760" y="1268760"/>
            <a:ext cx="288032" cy="288032"/>
          </a:xfrm>
          <a:prstGeom prst="donu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6" name="Bouée 5"/>
          <p:cNvSpPr/>
          <p:nvPr/>
        </p:nvSpPr>
        <p:spPr>
          <a:xfrm>
            <a:off x="3131840" y="4941168"/>
            <a:ext cx="288032" cy="288032"/>
          </a:xfrm>
          <a:prstGeom prst="donu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55776" y="1556792"/>
            <a:ext cx="45719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7"/>
          <p:cNvSpPr/>
          <p:nvPr/>
        </p:nvSpPr>
        <p:spPr>
          <a:xfrm>
            <a:off x="2843808" y="3212976"/>
            <a:ext cx="45719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Rectangle 8"/>
          <p:cNvSpPr/>
          <p:nvPr/>
        </p:nvSpPr>
        <p:spPr>
          <a:xfrm>
            <a:off x="3275856" y="5229200"/>
            <a:ext cx="45719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Flèche vers le haut 9"/>
          <p:cNvSpPr/>
          <p:nvPr/>
        </p:nvSpPr>
        <p:spPr>
          <a:xfrm>
            <a:off x="2411760" y="908720"/>
            <a:ext cx="216024" cy="288032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Flèche vers le haut 10"/>
          <p:cNvSpPr/>
          <p:nvPr/>
        </p:nvSpPr>
        <p:spPr>
          <a:xfrm>
            <a:off x="2699792" y="2564904"/>
            <a:ext cx="216024" cy="288032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Flèche vers le haut 11"/>
          <p:cNvSpPr/>
          <p:nvPr/>
        </p:nvSpPr>
        <p:spPr>
          <a:xfrm>
            <a:off x="3131840" y="4581128"/>
            <a:ext cx="216024" cy="288032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X:\PRV-O1030108\D13121\Youra LOGNOUL\photo chantier gsm e42 et beez\1403937082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3657600" cy="4876800"/>
          </a:xfrm>
          <a:prstGeom prst="rect">
            <a:avLst/>
          </a:prstGeom>
          <a:noFill/>
        </p:spPr>
      </p:pic>
      <p:pic>
        <p:nvPicPr>
          <p:cNvPr id="10242" name="Picture 2" descr="X:\PRV-O1030108\D13121\Youra LOGNOUL\photo chantier gsm e42 et beez\14039374601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628800"/>
            <a:ext cx="3657600" cy="4876800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0"/>
            <a:ext cx="8208912" cy="1772816"/>
          </a:xfrm>
        </p:spPr>
        <p:txBody>
          <a:bodyPr/>
          <a:lstStyle/>
          <a:p>
            <a:pPr algn="ctr"/>
            <a:r>
              <a:rPr lang="fr-BE" dirty="0" smtClean="0">
                <a:solidFill>
                  <a:schemeClr val="tx1"/>
                </a:solidFill>
              </a:rPr>
              <a:t>Sciage bec de dalle tablier et consolidation mur garde grève.</a:t>
            </a:r>
            <a:endParaRPr lang="fr-BE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17687\Desktop\Nouveau dossier (2)\Photos thomas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07208"/>
            <a:ext cx="8064896" cy="6048672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620000" cy="1143000"/>
          </a:xfrm>
        </p:spPr>
        <p:txBody>
          <a:bodyPr/>
          <a:lstStyle/>
          <a:p>
            <a:pPr algn="ctr"/>
            <a:r>
              <a:rPr lang="fr-BE" dirty="0" smtClean="0">
                <a:solidFill>
                  <a:srgbClr val="FF0000"/>
                </a:solidFill>
              </a:rPr>
              <a:t>Pose et réglage sur lit de mortier résineux. </a:t>
            </a:r>
            <a:endParaRPr lang="fr-BE" dirty="0">
              <a:solidFill>
                <a:srgbClr val="FF0000"/>
              </a:solidFill>
            </a:endParaRPr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3851920" y="5517232"/>
            <a:ext cx="648072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>
            <a:stCxn id="11" idx="1"/>
          </p:cNvCxnSpPr>
          <p:nvPr/>
        </p:nvCxnSpPr>
        <p:spPr>
          <a:xfrm flipH="1">
            <a:off x="4572000" y="3386609"/>
            <a:ext cx="792088" cy="9064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364088" y="2996952"/>
            <a:ext cx="2088232" cy="86409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ZoneTexte 5"/>
          <p:cNvSpPr txBox="1"/>
          <p:nvPr/>
        </p:nvSpPr>
        <p:spPr>
          <a:xfrm>
            <a:off x="4860032" y="4581128"/>
            <a:ext cx="2376264" cy="1200329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BE" dirty="0" smtClean="0"/>
              <a:t>Largeur pour déformation DS passée de 35cm à 27cm après sciage bec de dalle.</a:t>
            </a:r>
            <a:endParaRPr lang="fr-BE" dirty="0"/>
          </a:p>
        </p:txBody>
      </p:sp>
      <p:sp>
        <p:nvSpPr>
          <p:cNvPr id="11" name="ZoneTexte 10"/>
          <p:cNvSpPr txBox="1"/>
          <p:nvPr/>
        </p:nvSpPr>
        <p:spPr>
          <a:xfrm>
            <a:off x="5364088" y="2924944"/>
            <a:ext cx="216024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BE" dirty="0" smtClean="0"/>
              <a:t>Mousse fond de joint pour garder le mortier sous la DS.</a:t>
            </a:r>
            <a:endParaRPr lang="fr-BE" b="1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17687\Desktop\Nouveau dossier (2)\P41601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76672"/>
            <a:ext cx="8330773" cy="6248326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60648"/>
            <a:ext cx="8375576" cy="998984"/>
          </a:xfrm>
        </p:spPr>
        <p:txBody>
          <a:bodyPr/>
          <a:lstStyle/>
          <a:p>
            <a:pPr algn="ctr"/>
            <a:r>
              <a:rPr lang="fr-BE" dirty="0" smtClean="0">
                <a:solidFill>
                  <a:srgbClr val="FF0000"/>
                </a:solidFill>
              </a:rPr>
              <a:t>Réglage sur lit de mortier.</a:t>
            </a:r>
            <a:endParaRPr lang="fr-BE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096344" cy="5458618"/>
          </a:xfrm>
        </p:spPr>
        <p:txBody>
          <a:bodyPr/>
          <a:lstStyle/>
          <a:p>
            <a:r>
              <a:rPr lang="fr-BE" dirty="0" smtClean="0">
                <a:solidFill>
                  <a:schemeClr val="tx1"/>
                </a:solidFill>
              </a:rPr>
              <a:t>Forage ou carottage si armatures.</a:t>
            </a:r>
            <a:endParaRPr lang="fr-BE" dirty="0">
              <a:solidFill>
                <a:schemeClr val="tx1"/>
              </a:solidFill>
            </a:endParaRPr>
          </a:p>
        </p:txBody>
      </p:sp>
      <p:pic>
        <p:nvPicPr>
          <p:cNvPr id="12290" name="Picture 2" descr="C:\Users\17687\Desktop\Nouveau dossier (2)\Photos youra\DSCN04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919289" cy="65594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4338" name="Picture 2" descr="C:\Users\17687\Desktop\Nouveau dossier (2)\Photos youra\DSCN04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737436" cy="6552728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251520" y="404664"/>
            <a:ext cx="9145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000" dirty="0" smtClean="0">
                <a:solidFill>
                  <a:srgbClr val="FF0000"/>
                </a:solidFill>
              </a:rPr>
              <a:t>Pose des fixation M12 par scellement chimique.</a:t>
            </a:r>
            <a:endParaRPr lang="fr-BE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7410" name="Picture 2" descr="C:\Users\17687\Desktop\Nouveau dossier (2)\Photos thomas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5190"/>
            <a:ext cx="7992888" cy="5994666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251520" y="4149080"/>
            <a:ext cx="59766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000" dirty="0" smtClean="0">
                <a:solidFill>
                  <a:srgbClr val="FF0000"/>
                </a:solidFill>
              </a:rPr>
              <a:t>Réalisation des chanfreins et scellement des écrous de fixation.</a:t>
            </a:r>
            <a:endParaRPr lang="fr-BE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1026" name="Picture 2" descr="M:\Ech exp dalles souples\Photos E42 dz travaux DSM\P_105 IMG_3415 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8436650" cy="5572164"/>
          </a:xfrm>
          <a:prstGeom prst="rect">
            <a:avLst/>
          </a:prstGeom>
          <a:noFill/>
        </p:spPr>
      </p:pic>
      <p:sp>
        <p:nvSpPr>
          <p:cNvPr id="6" name="Ellipse 5"/>
          <p:cNvSpPr/>
          <p:nvPr/>
        </p:nvSpPr>
        <p:spPr>
          <a:xfrm>
            <a:off x="4000496" y="2500306"/>
            <a:ext cx="2214578" cy="12144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b="1" u="sng" dirty="0" smtClean="0">
                <a:solidFill>
                  <a:schemeClr val="tx1"/>
                </a:solidFill>
                <a:latin typeface="Bodoni MT" pitchFamily="18" charset="0"/>
              </a:rPr>
              <a:t>Organisation générale</a:t>
            </a:r>
            <a:endParaRPr lang="es-ES_tradnl" b="1" u="sng" dirty="0">
              <a:solidFill>
                <a:schemeClr val="tx1"/>
              </a:solidFill>
              <a:latin typeface="Bodoni MT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BE" dirty="0" smtClean="0">
                <a:latin typeface="Bodoni MT" pitchFamily="18" charset="0"/>
              </a:rPr>
              <a:t>Délai très serré de </a:t>
            </a:r>
            <a:r>
              <a:rPr lang="fr-BE" b="1" dirty="0" smtClean="0">
                <a:latin typeface="Bodoni MT" pitchFamily="18" charset="0"/>
              </a:rPr>
              <a:t>70</a:t>
            </a:r>
            <a:r>
              <a:rPr lang="fr-BE" dirty="0" smtClean="0">
                <a:latin typeface="Bodoni MT" pitchFamily="18" charset="0"/>
              </a:rPr>
              <a:t> jours ouvrables.</a:t>
            </a:r>
          </a:p>
          <a:p>
            <a:pPr marL="514350" indent="-514350">
              <a:buFont typeface="+mj-lt"/>
              <a:buAutoNum type="arabicPeriod"/>
            </a:pPr>
            <a:r>
              <a:rPr lang="fr-BE" dirty="0" smtClean="0">
                <a:latin typeface="Bodoni MT" pitchFamily="18" charset="0"/>
              </a:rPr>
              <a:t>Les O.A. sont considérés comme des obstacles au milieu du chantier de terrassement et de voirie.</a:t>
            </a:r>
          </a:p>
          <a:p>
            <a:pPr marL="514350" indent="-514350">
              <a:buFont typeface="+mj-lt"/>
              <a:buAutoNum type="arabicPeriod"/>
            </a:pPr>
            <a:r>
              <a:rPr lang="fr-BE" dirty="0" smtClean="0">
                <a:latin typeface="Bodoni MT" pitchFamily="18" charset="0"/>
              </a:rPr>
              <a:t>Les O.A. sont le chemin critique du planning.</a:t>
            </a:r>
            <a:endParaRPr lang="es-ES_tradnl" dirty="0">
              <a:latin typeface="Bodoni MT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102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2050" name="Picture 2" descr="M:\Ech exp dalles souples\Photos E42 dz travaux DSM\P_105 IMG_34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428872"/>
          </a:xfrm>
          <a:prstGeom prst="rect">
            <a:avLst/>
          </a:prstGeom>
          <a:noFill/>
        </p:spPr>
      </p:pic>
      <p:pic>
        <p:nvPicPr>
          <p:cNvPr id="2051" name="Picture 3" descr="M:\Ech exp dalles souples\Photos E42 dz travaux DSM\P_105 IMG_3424.jpg"/>
          <p:cNvPicPr>
            <a:picLocks noChangeAspect="1" noChangeArrowheads="1"/>
          </p:cNvPicPr>
          <p:nvPr/>
        </p:nvPicPr>
        <p:blipFill>
          <a:blip r:embed="rId3"/>
          <a:srcRect l="22327" t="14545" r="29170" b="31047"/>
          <a:stretch>
            <a:fillRect/>
          </a:stretch>
        </p:blipFill>
        <p:spPr bwMode="auto">
          <a:xfrm>
            <a:off x="0" y="3131885"/>
            <a:ext cx="4572000" cy="3726115"/>
          </a:xfrm>
          <a:prstGeom prst="rect">
            <a:avLst/>
          </a:prstGeom>
          <a:noFill/>
        </p:spPr>
      </p:pic>
      <p:pic>
        <p:nvPicPr>
          <p:cNvPr id="2052" name="Picture 4" descr="M:\Ech exp dalles souples\Photos E42 dz travaux DSM\P_105 IMG_3423.jpg"/>
          <p:cNvPicPr>
            <a:picLocks noChangeAspect="1" noChangeArrowheads="1"/>
          </p:cNvPicPr>
          <p:nvPr/>
        </p:nvPicPr>
        <p:blipFill>
          <a:blip r:embed="rId4"/>
          <a:srcRect l="26978" t="26635" r="32072" b="30083"/>
          <a:stretch>
            <a:fillRect/>
          </a:stretch>
        </p:blipFill>
        <p:spPr bwMode="auto">
          <a:xfrm>
            <a:off x="4429092" y="1"/>
            <a:ext cx="4429188" cy="3510942"/>
          </a:xfrm>
          <a:prstGeom prst="rect">
            <a:avLst/>
          </a:prstGeom>
          <a:noFill/>
        </p:spPr>
      </p:pic>
      <p:pic>
        <p:nvPicPr>
          <p:cNvPr id="2053" name="Picture 5" descr="M:\Ech exp dalles souples\Photos E42 dz travaux DSM\P_105 IMG_3426.jpg"/>
          <p:cNvPicPr>
            <a:picLocks noChangeAspect="1" noChangeArrowheads="1"/>
          </p:cNvPicPr>
          <p:nvPr/>
        </p:nvPicPr>
        <p:blipFill>
          <a:blip r:embed="rId5"/>
          <a:srcRect l="22850" t="22329" r="29209" b="26398"/>
          <a:stretch>
            <a:fillRect/>
          </a:stretch>
        </p:blipFill>
        <p:spPr bwMode="auto">
          <a:xfrm>
            <a:off x="4567297" y="3187103"/>
            <a:ext cx="4576703" cy="3670897"/>
          </a:xfrm>
          <a:prstGeom prst="rect">
            <a:avLst/>
          </a:prstGeom>
          <a:noFill/>
        </p:spPr>
      </p:pic>
      <p:sp>
        <p:nvSpPr>
          <p:cNvPr id="7" name="Ellipse 6"/>
          <p:cNvSpPr/>
          <p:nvPr/>
        </p:nvSpPr>
        <p:spPr>
          <a:xfrm>
            <a:off x="285720" y="1357298"/>
            <a:ext cx="1428728" cy="7858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Ellipse 7"/>
          <p:cNvSpPr/>
          <p:nvPr/>
        </p:nvSpPr>
        <p:spPr>
          <a:xfrm>
            <a:off x="2643174" y="1285860"/>
            <a:ext cx="1428728" cy="785818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4071934" y="1714488"/>
            <a:ext cx="1143008" cy="71438"/>
          </a:xfrm>
          <a:prstGeom prst="straightConnector1">
            <a:avLst/>
          </a:prstGeom>
          <a:ln w="190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>
            <a:stCxn id="7" idx="4"/>
          </p:cNvCxnSpPr>
          <p:nvPr/>
        </p:nvCxnSpPr>
        <p:spPr>
          <a:xfrm rot="16200000" flipH="1">
            <a:off x="428588" y="2714612"/>
            <a:ext cx="1714512" cy="57152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1500166" y="2071678"/>
            <a:ext cx="3500462" cy="2214578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4048" y="116632"/>
            <a:ext cx="3384376" cy="3456384"/>
          </a:xfrm>
        </p:spPr>
        <p:txBody>
          <a:bodyPr/>
          <a:lstStyle/>
          <a:p>
            <a:r>
              <a:rPr lang="fr-BE" sz="3200" dirty="0" smtClean="0">
                <a:solidFill>
                  <a:schemeClr val="tx1"/>
                </a:solidFill>
              </a:rPr>
              <a:t>Remplacement de la mousse polyuréthane par de l’AC entre la DF et le mur grade grève.</a:t>
            </a:r>
            <a:endParaRPr lang="fr-BE" sz="3200" dirty="0">
              <a:solidFill>
                <a:schemeClr val="tx1"/>
              </a:solidFill>
            </a:endParaRPr>
          </a:p>
        </p:txBody>
      </p:sp>
      <p:pic>
        <p:nvPicPr>
          <p:cNvPr id="19458" name="Picture 2" descr="C:\Users\17687\Desktop\Nouveau dossier (2)\Photos thomas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1"/>
            <a:ext cx="4896544" cy="6528725"/>
          </a:xfrm>
          <a:prstGeom prst="rect">
            <a:avLst/>
          </a:prstGeom>
          <a:noFill/>
        </p:spPr>
      </p:pic>
      <p:sp>
        <p:nvSpPr>
          <p:cNvPr id="6" name="Trapèze 5"/>
          <p:cNvSpPr/>
          <p:nvPr/>
        </p:nvSpPr>
        <p:spPr>
          <a:xfrm>
            <a:off x="2195736" y="980728"/>
            <a:ext cx="864096" cy="5616624"/>
          </a:xfrm>
          <a:prstGeom prst="trapezoid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0" name="Connecteur droit avec flèche 9"/>
          <p:cNvCxnSpPr>
            <a:stCxn id="18" idx="1"/>
          </p:cNvCxnSpPr>
          <p:nvPr/>
        </p:nvCxnSpPr>
        <p:spPr>
          <a:xfrm flipH="1">
            <a:off x="2699792" y="3278907"/>
            <a:ext cx="1584176" cy="366117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headEnd type="oval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789040"/>
            <a:ext cx="5110364" cy="296340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275856" y="3789040"/>
            <a:ext cx="5112568" cy="295232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Accolade ouvrante 17"/>
          <p:cNvSpPr/>
          <p:nvPr/>
        </p:nvSpPr>
        <p:spPr>
          <a:xfrm>
            <a:off x="4283968" y="332656"/>
            <a:ext cx="1152128" cy="3168352"/>
          </a:xfrm>
          <a:prstGeom prst="leftBrace">
            <a:avLst>
              <a:gd name="adj1" fmla="val 8333"/>
              <a:gd name="adj2" fmla="val 9299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20" name="Connecteur droit avec flèche 19"/>
          <p:cNvCxnSpPr>
            <a:stCxn id="18" idx="1"/>
          </p:cNvCxnSpPr>
          <p:nvPr/>
        </p:nvCxnSpPr>
        <p:spPr>
          <a:xfrm>
            <a:off x="4283968" y="3278907"/>
            <a:ext cx="648072" cy="2022301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headEnd type="oval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Parallélogramme 22"/>
          <p:cNvSpPr/>
          <p:nvPr/>
        </p:nvSpPr>
        <p:spPr>
          <a:xfrm rot="1900020">
            <a:off x="4390899" y="3917951"/>
            <a:ext cx="761760" cy="3102798"/>
          </a:xfrm>
          <a:prstGeom prst="parallelogram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024336" cy="5818658"/>
          </a:xfrm>
        </p:spPr>
        <p:txBody>
          <a:bodyPr/>
          <a:lstStyle/>
          <a:p>
            <a:r>
              <a:rPr lang="fr-BE" sz="3600" dirty="0" smtClean="0">
                <a:solidFill>
                  <a:schemeClr val="tx1"/>
                </a:solidFill>
              </a:rPr>
              <a:t>Recouvrement de la DS par une double feuille de membrane bitumineuse  </a:t>
            </a:r>
            <a:endParaRPr lang="fr-BE" sz="3600" dirty="0">
              <a:solidFill>
                <a:schemeClr val="tx1"/>
              </a:solidFill>
            </a:endParaRPr>
          </a:p>
        </p:txBody>
      </p:sp>
      <p:pic>
        <p:nvPicPr>
          <p:cNvPr id="15362" name="Picture 2" descr="C:\Users\17687\Desktop\Nouveau dossier (2)\Photos youra\DSCN0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6591"/>
            <a:ext cx="4973292" cy="64427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6386" name="Picture 2" descr="C:\Users\17687\Desktop\Nouveau dossier (2)\Photos youra\DSCN11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32656"/>
            <a:ext cx="8220579" cy="6165106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0" y="548680"/>
            <a:ext cx="8388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4400" dirty="0" smtClean="0">
                <a:solidFill>
                  <a:srgbClr val="FF0000"/>
                </a:solidFill>
              </a:rPr>
              <a:t>Pose contre chape en AC</a:t>
            </a:r>
            <a:endParaRPr lang="fr-BE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06090"/>
          </a:xfrm>
        </p:spPr>
        <p:txBody>
          <a:bodyPr/>
          <a:lstStyle/>
          <a:p>
            <a:pPr algn="ctr"/>
            <a:r>
              <a:rPr lang="fr-BE" b="1" u="sng" dirty="0" smtClean="0">
                <a:solidFill>
                  <a:schemeClr val="tx1"/>
                </a:solidFill>
              </a:rPr>
              <a:t>Solution adoptée. </a:t>
            </a:r>
            <a:endParaRPr lang="fr-BE" b="1" u="sng" dirty="0">
              <a:solidFill>
                <a:schemeClr val="tx1"/>
              </a:solidFill>
            </a:endParaRPr>
          </a:p>
        </p:txBody>
      </p:sp>
      <p:pic>
        <p:nvPicPr>
          <p:cNvPr id="2051" name="Picture 3" descr="C:\Users\17687\Desktop\Nouveau dossier (2)\Photos thomas\schémaa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5" y="1757468"/>
            <a:ext cx="8208912" cy="4937327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971600" y="242088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SMA 10-2 (3.5cm) </a:t>
            </a:r>
            <a:endParaRPr lang="fr-BE" dirty="0"/>
          </a:p>
        </p:txBody>
      </p:sp>
      <p:sp>
        <p:nvSpPr>
          <p:cNvPr id="9" name="ZoneTexte 8"/>
          <p:cNvSpPr txBox="1"/>
          <p:nvPr/>
        </p:nvSpPr>
        <p:spPr>
          <a:xfrm>
            <a:off x="971600" y="2852936"/>
            <a:ext cx="241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AC14 Base 3-2(5+6cm)</a:t>
            </a:r>
            <a:endParaRPr lang="fr-BE" dirty="0"/>
          </a:p>
        </p:txBody>
      </p:sp>
      <p:sp>
        <p:nvSpPr>
          <p:cNvPr id="8" name="ZoneTexte 7"/>
          <p:cNvSpPr txBox="1"/>
          <p:nvPr/>
        </p:nvSpPr>
        <p:spPr>
          <a:xfrm>
            <a:off x="971600" y="342900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Grave bitume</a:t>
            </a:r>
            <a:endParaRPr lang="fr-BE" dirty="0"/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7524328" y="2780928"/>
            <a:ext cx="0" cy="50405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6516216" y="1268760"/>
            <a:ext cx="2160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/>
              <a:t>3.5cm : SMA</a:t>
            </a:r>
          </a:p>
          <a:p>
            <a:r>
              <a:rPr lang="fr-BE" sz="1200" dirty="0" smtClean="0"/>
              <a:t>5cm : AC14</a:t>
            </a:r>
          </a:p>
          <a:p>
            <a:r>
              <a:rPr lang="fr-BE" sz="1200" dirty="0" smtClean="0"/>
              <a:t>3cm : Complexe étanchéité </a:t>
            </a:r>
          </a:p>
          <a:p>
            <a:r>
              <a:rPr lang="fr-BE" sz="1200" dirty="0" smtClean="0"/>
              <a:t>2cm : Dalle souple</a:t>
            </a:r>
          </a:p>
          <a:p>
            <a:r>
              <a:rPr lang="fr-BE" sz="1200" u="sng" dirty="0" smtClean="0"/>
              <a:t>1cm</a:t>
            </a:r>
            <a:r>
              <a:rPr lang="fr-BE" sz="1200" dirty="0" smtClean="0"/>
              <a:t> : Mortier de pose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6084168" y="2204864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/>
              <a:t>Total : 14.5cm</a:t>
            </a:r>
          </a:p>
        </p:txBody>
      </p:sp>
      <p:sp>
        <p:nvSpPr>
          <p:cNvPr id="23" name="Triangle isocèle 22"/>
          <p:cNvSpPr/>
          <p:nvPr/>
        </p:nvSpPr>
        <p:spPr>
          <a:xfrm>
            <a:off x="5796136" y="1988840"/>
            <a:ext cx="360040" cy="432048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 smtClean="0">
                <a:solidFill>
                  <a:schemeClr val="tx1"/>
                </a:solidFill>
              </a:rPr>
              <a:t>!</a:t>
            </a:r>
            <a:endParaRPr lang="fr-BE" sz="2400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652120" y="1196752"/>
            <a:ext cx="2664296" cy="136815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26" name="Connecteur en angle 25"/>
          <p:cNvCxnSpPr/>
          <p:nvPr/>
        </p:nvCxnSpPr>
        <p:spPr>
          <a:xfrm rot="10800000" flipV="1">
            <a:off x="7596336" y="2564904"/>
            <a:ext cx="432048" cy="360040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001144" cy="6178698"/>
          </a:xfrm>
        </p:spPr>
        <p:txBody>
          <a:bodyPr/>
          <a:lstStyle/>
          <a:p>
            <a:r>
              <a:rPr lang="fr-BE" dirty="0" smtClean="0">
                <a:solidFill>
                  <a:schemeClr val="tx1"/>
                </a:solidFill>
              </a:rPr>
              <a:t>Résultat final impeccable.</a:t>
            </a:r>
            <a:endParaRPr lang="fr-BE" dirty="0">
              <a:solidFill>
                <a:schemeClr val="tx1"/>
              </a:solidFill>
            </a:endParaRPr>
          </a:p>
        </p:txBody>
      </p:sp>
      <p:pic>
        <p:nvPicPr>
          <p:cNvPr id="21506" name="Picture 2" descr="C:\Users\17687\Desktop\Sambreville - E42 - vMons (9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7"/>
            <a:ext cx="4824536" cy="64327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0"/>
            <a:ext cx="8208912" cy="1196752"/>
          </a:xfrm>
        </p:spPr>
        <p:txBody>
          <a:bodyPr>
            <a:normAutofit fontScale="90000"/>
          </a:bodyPr>
          <a:lstStyle/>
          <a:p>
            <a:pPr algn="ctr"/>
            <a:r>
              <a:rPr lang="fr-BE" b="1" u="sng" dirty="0" smtClean="0">
                <a:solidFill>
                  <a:schemeClr val="tx1"/>
                </a:solidFill>
              </a:rPr>
              <a:t>Joint de dilatation sinusoïdal.</a:t>
            </a:r>
            <a:br>
              <a:rPr lang="fr-BE" b="1" u="sng" dirty="0" smtClean="0">
                <a:solidFill>
                  <a:schemeClr val="tx1"/>
                </a:solidFill>
              </a:rPr>
            </a:br>
            <a:r>
              <a:rPr lang="fr-BE" b="1" u="sng" dirty="0" smtClean="0">
                <a:solidFill>
                  <a:schemeClr val="tx1"/>
                </a:solidFill>
              </a:rPr>
              <a:t>Problèmes rencontrés.</a:t>
            </a:r>
            <a:endParaRPr lang="es-ES_tradnl" b="1" u="sng" dirty="0">
              <a:solidFill>
                <a:schemeClr val="tx1"/>
              </a:solidFill>
            </a:endParaRPr>
          </a:p>
        </p:txBody>
      </p:sp>
      <p:pic>
        <p:nvPicPr>
          <p:cNvPr id="20482" name="Picture 2" descr="C:\Users\17687\Desktop\Nouveau dossier (2)\Photos thomas\2bi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3600450" cy="4800600"/>
          </a:xfrm>
          <a:prstGeom prst="rect">
            <a:avLst/>
          </a:prstGeom>
          <a:noFill/>
        </p:spPr>
      </p:pic>
      <p:pic>
        <p:nvPicPr>
          <p:cNvPr id="20483" name="Picture 3" descr="C:\Users\17687\Desktop\Nouveau dossier (2)\Photos thomas\1b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268760"/>
            <a:ext cx="3226210" cy="4301613"/>
          </a:xfrm>
          <a:prstGeom prst="rect">
            <a:avLst/>
          </a:prstGeom>
          <a:noFill/>
        </p:spPr>
      </p:pic>
      <p:pic>
        <p:nvPicPr>
          <p:cNvPr id="20484" name="Picture 4" descr="C:\Users\17687\Desktop\Nouveau dossier (2)\Photos thomas\3bi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3501008"/>
            <a:ext cx="6357120" cy="295232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644008" y="1916832"/>
            <a:ext cx="1728192" cy="1296144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7"/>
          <p:cNvSpPr/>
          <p:nvPr/>
        </p:nvSpPr>
        <p:spPr>
          <a:xfrm>
            <a:off x="6516216" y="4869160"/>
            <a:ext cx="1080120" cy="18002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Rectangle 8"/>
          <p:cNvSpPr/>
          <p:nvPr/>
        </p:nvSpPr>
        <p:spPr>
          <a:xfrm>
            <a:off x="2699792" y="3501008"/>
            <a:ext cx="6336704" cy="295232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="" xmlns:p14="http://schemas.microsoft.com/office/powerpoint/2010/main" val="121088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7620000" cy="1143000"/>
          </a:xfrm>
        </p:spPr>
        <p:txBody>
          <a:bodyPr/>
          <a:lstStyle/>
          <a:p>
            <a:pPr algn="ctr"/>
            <a:r>
              <a:rPr lang="fr-BE" b="1" u="sng" dirty="0" smtClean="0">
                <a:solidFill>
                  <a:schemeClr val="tx1"/>
                </a:solidFill>
                <a:latin typeface="Bodoni MT" pitchFamily="18" charset="0"/>
              </a:rPr>
              <a:t>Schéma De Situation </a:t>
            </a:r>
            <a:endParaRPr lang="es-ES_tradnl" b="1" u="sng" dirty="0">
              <a:solidFill>
                <a:schemeClr val="tx1"/>
              </a:solidFill>
              <a:latin typeface="Bodoni MT" pitchFamily="18" charset="0"/>
            </a:endParaRPr>
          </a:p>
        </p:txBody>
      </p:sp>
      <p:graphicFrame>
        <p:nvGraphicFramePr>
          <p:cNvPr id="13" name="Espace réservé du contenu 12"/>
          <p:cNvGraphicFramePr>
            <a:graphicFrameLocks noGrp="1"/>
          </p:cNvGraphicFramePr>
          <p:nvPr>
            <p:ph idx="1"/>
          </p:nvPr>
        </p:nvGraphicFramePr>
        <p:xfrm>
          <a:off x="-108520" y="2276872"/>
          <a:ext cx="8856983" cy="3096344"/>
        </p:xfrm>
        <a:graphic>
          <a:graphicData uri="http://schemas.openxmlformats.org/drawingml/2006/table">
            <a:tbl>
              <a:tblPr/>
              <a:tblGrid>
                <a:gridCol w="334278"/>
                <a:gridCol w="284138"/>
                <a:gridCol w="781375"/>
                <a:gridCol w="664379"/>
                <a:gridCol w="781375"/>
                <a:gridCol w="664379"/>
                <a:gridCol w="781375"/>
                <a:gridCol w="284138"/>
                <a:gridCol w="898373"/>
                <a:gridCol w="167138"/>
                <a:gridCol w="334278"/>
                <a:gridCol w="167138"/>
                <a:gridCol w="607273"/>
                <a:gridCol w="664379"/>
                <a:gridCol w="607273"/>
                <a:gridCol w="167138"/>
                <a:gridCol w="334278"/>
                <a:gridCol w="334278"/>
              </a:tblGrid>
              <a:tr h="266926"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0273"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926"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599" marR="3599" marT="35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926"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599" marR="3599" marT="35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0273"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599" marR="3599" marT="35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926"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7121"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BE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Sambreville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BE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Viaduc d'Onoz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BE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Viaduc de Spy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BE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Accès </a:t>
                      </a:r>
                      <a:r>
                        <a:rPr lang="fr-BE" sz="8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Rhisnes</a:t>
                      </a:r>
                      <a:r>
                        <a:rPr lang="fr-BE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/N4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BE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RN904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BE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SNCB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BE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Viaduc de Rhisnes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BE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OA25 Ouest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</a:tr>
              <a:tr h="467121"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BE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BK 69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BK 64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BK 60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BE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BK 55.7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BE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BK 54.6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BE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BK 54.4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BK 54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BE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BK48.9</a:t>
                      </a: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926"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926"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99" marR="3599" marT="35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5" name="ZoneTexte 14"/>
          <p:cNvSpPr txBox="1"/>
          <p:nvPr/>
        </p:nvSpPr>
        <p:spPr>
          <a:xfrm>
            <a:off x="3023320" y="1556792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3 ponts concernés</a:t>
            </a:r>
            <a:endParaRPr lang="fr-BE" dirty="0"/>
          </a:p>
        </p:txBody>
      </p:sp>
      <p:cxnSp>
        <p:nvCxnSpPr>
          <p:cNvPr id="17" name="Connecteur droit avec flèche 16"/>
          <p:cNvCxnSpPr/>
          <p:nvPr/>
        </p:nvCxnSpPr>
        <p:spPr>
          <a:xfrm flipH="1">
            <a:off x="467544" y="2060848"/>
            <a:ext cx="3816424" cy="6480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>
            <a:off x="4283968" y="2060848"/>
            <a:ext cx="72008" cy="6480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>
            <a:off x="4283968" y="2060848"/>
            <a:ext cx="1080120" cy="6480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251520" y="213285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ym typeface="Wingdings" pitchFamily="2" charset="2"/>
              </a:rPr>
              <a:t> E42 Mons</a:t>
            </a:r>
            <a:endParaRPr lang="fr-BE" dirty="0"/>
          </a:p>
        </p:txBody>
      </p:sp>
    </p:spTree>
    <p:extLst>
      <p:ext uri="{BB962C8B-B14F-4D97-AF65-F5344CB8AC3E}">
        <p14:creationId xmlns="" xmlns:p14="http://schemas.microsoft.com/office/powerpoint/2010/main" val="157126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208912" cy="1224136"/>
          </a:xfrm>
        </p:spPr>
        <p:txBody>
          <a:bodyPr/>
          <a:lstStyle/>
          <a:p>
            <a:pPr algn="ctr"/>
            <a:r>
              <a:rPr lang="fr-BE" sz="2800" b="1" dirty="0" smtClean="0">
                <a:solidFill>
                  <a:schemeClr val="tx1"/>
                </a:solidFill>
              </a:rPr>
              <a:t>Ces dalles souples s’intègrent dans la liaison 	BAC/ pont.</a:t>
            </a:r>
            <a:br>
              <a:rPr lang="fr-BE" sz="2800" b="1" dirty="0" smtClean="0">
                <a:solidFill>
                  <a:schemeClr val="tx1"/>
                </a:solidFill>
              </a:rPr>
            </a:br>
            <a:r>
              <a:rPr lang="fr-BE" sz="2800" b="1" dirty="0" smtClean="0">
                <a:solidFill>
                  <a:schemeClr val="tx1"/>
                </a:solidFill>
              </a:rPr>
              <a:t>Une transition semée d’embûches…</a:t>
            </a:r>
            <a:endParaRPr lang="fr-BE" sz="2800" u="sng" dirty="0">
              <a:solidFill>
                <a:schemeClr val="tx1"/>
              </a:solidFill>
            </a:endParaRPr>
          </a:p>
        </p:txBody>
      </p:sp>
      <p:pic>
        <p:nvPicPr>
          <p:cNvPr id="4098" name="Picture 2" descr="C:\Users\17687\Desktop\Nouveau dossier (2)\N4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7484246" cy="4800600"/>
          </a:xfrm>
          <a:prstGeom prst="rect">
            <a:avLst/>
          </a:prstGeom>
          <a:noFill/>
        </p:spPr>
      </p:pic>
      <p:cxnSp>
        <p:nvCxnSpPr>
          <p:cNvPr id="5" name="Connecteur droit avec flèche 4"/>
          <p:cNvCxnSpPr/>
          <p:nvPr/>
        </p:nvCxnSpPr>
        <p:spPr>
          <a:xfrm flipH="1">
            <a:off x="709447" y="2686038"/>
            <a:ext cx="72008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>
            <a:off x="6516216" y="5517232"/>
            <a:ext cx="57606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644008" y="2852936"/>
            <a:ext cx="1368152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Rectangle 11"/>
          <p:cNvSpPr/>
          <p:nvPr/>
        </p:nvSpPr>
        <p:spPr>
          <a:xfrm>
            <a:off x="899592" y="2852936"/>
            <a:ext cx="1224136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ZoneTexte 12"/>
          <p:cNvSpPr txBox="1"/>
          <p:nvPr/>
        </p:nvSpPr>
        <p:spPr>
          <a:xfrm>
            <a:off x="4716016" y="638132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u="sng" dirty="0" smtClean="0"/>
              <a:t>OA Accès de </a:t>
            </a:r>
            <a:r>
              <a:rPr lang="fr-BE" u="sng" dirty="0" err="1" smtClean="0"/>
              <a:t>Rhisnes</a:t>
            </a:r>
            <a:r>
              <a:rPr lang="fr-BE" u="sng" dirty="0" smtClean="0"/>
              <a:t>/RN4 (Namur)</a:t>
            </a:r>
            <a:endParaRPr lang="fr-BE" dirty="0"/>
          </a:p>
        </p:txBody>
      </p:sp>
      <p:sp>
        <p:nvSpPr>
          <p:cNvPr id="14" name="ZoneTexte 13"/>
          <p:cNvSpPr txBox="1"/>
          <p:nvPr/>
        </p:nvSpPr>
        <p:spPr>
          <a:xfrm>
            <a:off x="6804248" y="335699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rgbClr val="FF0000"/>
                </a:solidFill>
              </a:rPr>
              <a:t>BAC</a:t>
            </a:r>
            <a:endParaRPr lang="fr-BE" dirty="0">
              <a:solidFill>
                <a:srgbClr val="FF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95536" y="350100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rgbClr val="FF0000"/>
                </a:solidFill>
              </a:rPr>
              <a:t>BAC</a:t>
            </a:r>
            <a:endParaRPr lang="fr-BE" dirty="0">
              <a:solidFill>
                <a:srgbClr val="FF0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899592" y="227687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rgbClr val="FF0000"/>
                </a:solidFill>
              </a:rPr>
              <a:t>MONS</a:t>
            </a:r>
            <a:endParaRPr lang="fr-BE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61965"/>
            <a:ext cx="8136904" cy="54960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5445224"/>
            <a:ext cx="2628292" cy="1008112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1"/>
            <a:r>
              <a:rPr lang="fr-BE" sz="2000" b="1" dirty="0" smtClean="0"/>
              <a:t>Battement, et mouvement des dalles goujonnées.</a:t>
            </a:r>
          </a:p>
        </p:txBody>
      </p:sp>
      <p:sp>
        <p:nvSpPr>
          <p:cNvPr id="9" name="Double flèche verticale 8"/>
          <p:cNvSpPr/>
          <p:nvPr/>
        </p:nvSpPr>
        <p:spPr>
          <a:xfrm rot="1250535" flipH="1">
            <a:off x="4494427" y="2931092"/>
            <a:ext cx="911059" cy="2564903"/>
          </a:xfrm>
          <a:prstGeom prst="upDownArrow">
            <a:avLst>
              <a:gd name="adj1" fmla="val 56372"/>
              <a:gd name="adj2" fmla="val 50000"/>
            </a:avLst>
          </a:prstGeom>
          <a:solidFill>
            <a:srgbClr val="92D050">
              <a:alpha val="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 dirty="0"/>
          </a:p>
        </p:txBody>
      </p:sp>
      <p:sp>
        <p:nvSpPr>
          <p:cNvPr id="10" name="Double flèche horizontale 9"/>
          <p:cNvSpPr/>
          <p:nvPr/>
        </p:nvSpPr>
        <p:spPr>
          <a:xfrm rot="163545">
            <a:off x="3088248" y="3849051"/>
            <a:ext cx="4608512" cy="885251"/>
          </a:xfrm>
          <a:prstGeom prst="leftRightArrow">
            <a:avLst/>
          </a:prstGeom>
          <a:solidFill>
            <a:srgbClr val="92D050">
              <a:alpha val="7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16633"/>
            <a:ext cx="8352928" cy="1296144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fr-BE" sz="2800" b="1" u="sng" dirty="0" smtClean="0">
                <a:latin typeface="Bodoni MT" pitchFamily="18" charset="0"/>
              </a:rPr>
              <a:t>Embûches : situation constatée: </a:t>
            </a:r>
          </a:p>
          <a:p>
            <a:pPr marL="457200" lvl="1" indent="0"/>
            <a:r>
              <a:rPr lang="fr-BE" sz="2800" b="1" dirty="0" smtClean="0">
                <a:latin typeface="+mj-lt"/>
              </a:rPr>
              <a:t>Cas1</a:t>
            </a:r>
            <a:r>
              <a:rPr lang="fr-BE" dirty="0" smtClean="0">
                <a:latin typeface="+mj-lt"/>
              </a:rPr>
              <a:t>- </a:t>
            </a:r>
            <a:r>
              <a:rPr lang="fr-BE" b="1" dirty="0" smtClean="0">
                <a:latin typeface="+mj-lt"/>
              </a:rPr>
              <a:t>Battement, fissuration et mouvement des dalles goujonnées assurant la transition entre BAC et Ouvrage d’art.</a:t>
            </a:r>
          </a:p>
          <a:p>
            <a:pPr marL="457200" lvl="1" indent="0">
              <a:buNone/>
            </a:pPr>
            <a:r>
              <a:rPr lang="fr-BE" b="1" dirty="0" smtClean="0">
                <a:latin typeface="+mj-lt"/>
              </a:rPr>
              <a:t>Dilatation du BAC.</a:t>
            </a:r>
          </a:p>
          <a:p>
            <a:pPr lvl="1"/>
            <a:endParaRPr lang="es-ES_tradnl" b="1" dirty="0" smtClean="0">
              <a:latin typeface="+mj-lt"/>
            </a:endParaRPr>
          </a:p>
          <a:p>
            <a:endParaRPr lang="es-ES_tradnl" dirty="0"/>
          </a:p>
        </p:txBody>
      </p:sp>
    </p:spTree>
    <p:extLst>
      <p:ext uri="{BB962C8B-B14F-4D97-AF65-F5344CB8AC3E}">
        <p14:creationId xmlns="" xmlns:p14="http://schemas.microsoft.com/office/powerpoint/2010/main" val="385612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52 -0.01087 L 0.17934 -0.01087 L -0.02395 -0.00902 L 0.17605 -0.0074 L -0.02222 -0.00671 L 0.17778 -0.00463 L -0.01753 -0.00301 L 0.18091 -0.00162 L -4.16667E-6 1.84971E-6 " pathEditMode="relative" rAng="0" ptsTypes="AAAA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12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42 -0.01688 L 0.01042 0.20093 L 0.00903 -0.01688 L 0.00816 0.19653 L 0.0066 -0.01272 L 0.00591 0.20301 L 0.00452 -0.01064 L 0.00348 0.19653 L 0.00191 -0.00855 L 0.00087 0.18613 L 5E-6 -4.62428E-7 " pathEditMode="relative" rAng="0" ptsTypes="AAAAAAAAA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109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X:\PRV-O1030108\PUBLIC\E42 mise à 3 voies\Daussoulx vers Sambreville\OA15\DSCN14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43354"/>
            <a:ext cx="7704856" cy="4709982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lvl="1" indent="-342900" algn="l" rtl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</a:pPr>
            <a:r>
              <a:rPr lang="fr-BE" sz="32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Cas 2</a:t>
            </a:r>
            <a:r>
              <a:rPr lang="fr-BE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– </a:t>
            </a:r>
            <a:r>
              <a:rPr lang="fr-BE" sz="20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Remontée d’une</a:t>
            </a:r>
            <a:r>
              <a:rPr lang="fr-BE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</a:t>
            </a:r>
            <a:r>
              <a:rPr lang="fr-BE" sz="20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fissure </a:t>
            </a:r>
            <a:r>
              <a:rPr lang="fr-BE" sz="20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à l’about de la dalle flottante</a:t>
            </a:r>
            <a:r>
              <a:rPr lang="fr-BE" sz="20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. (Pont de biais).</a:t>
            </a:r>
            <a:endParaRPr lang="fr-BE" sz="2000" b="1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8" name="Parallélogramme 7"/>
          <p:cNvSpPr/>
          <p:nvPr/>
        </p:nvSpPr>
        <p:spPr>
          <a:xfrm rot="234504" flipV="1">
            <a:off x="3059833" y="3284981"/>
            <a:ext cx="1152128" cy="2880319"/>
          </a:xfrm>
          <a:prstGeom prst="parallelogram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260648"/>
            <a:ext cx="8229600" cy="4525963"/>
          </a:xfrm>
        </p:spPr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r>
              <a:rPr lang="fr-BE" sz="2800" dirty="0" smtClean="0">
                <a:latin typeface="+mj-lt"/>
              </a:rPr>
              <a:t>Cas 3</a:t>
            </a:r>
            <a:r>
              <a:rPr lang="fr-BE" dirty="0" smtClean="0">
                <a:latin typeface="+mj-lt"/>
              </a:rPr>
              <a:t>- Fissure et désordre dans le revêtement, hiatus à l’appui fixe du pont, et à la transition avec la dalle flottante. </a:t>
            </a:r>
          </a:p>
          <a:p>
            <a:pPr>
              <a:buNone/>
            </a:pPr>
            <a:endParaRPr lang="es-ES_tradnl" dirty="0">
              <a:latin typeface="+mj-l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2657"/>
            <a:ext cx="9144000" cy="6266516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 rot="18591373">
            <a:off x="-443509" y="2483910"/>
            <a:ext cx="3867314" cy="1499325"/>
          </a:xfrm>
          <a:prstGeom prst="ellipse">
            <a:avLst/>
          </a:prstGeom>
          <a:solidFill>
            <a:schemeClr val="accent1">
              <a:lumMod val="60000"/>
              <a:lumOff val="40000"/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BE" sz="3200" b="1" dirty="0" smtClean="0"/>
              <a:t>APPUI DALLE FLOTTANTE</a:t>
            </a:r>
            <a:endParaRPr lang="es-ES_tradnl" sz="3200" b="1" dirty="0"/>
          </a:p>
        </p:txBody>
      </p:sp>
      <p:cxnSp>
        <p:nvCxnSpPr>
          <p:cNvPr id="11" name="Connecteur droit avec flèche 10"/>
          <p:cNvCxnSpPr>
            <a:stCxn id="10" idx="3"/>
          </p:cNvCxnSpPr>
          <p:nvPr/>
        </p:nvCxnSpPr>
        <p:spPr>
          <a:xfrm>
            <a:off x="1020822" y="4622905"/>
            <a:ext cx="1318930" cy="318263"/>
          </a:xfrm>
          <a:prstGeom prst="straightConnector1">
            <a:avLst/>
          </a:prstGeom>
          <a:ln w="889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stCxn id="10" idx="4"/>
          </p:cNvCxnSpPr>
          <p:nvPr/>
        </p:nvCxnSpPr>
        <p:spPr>
          <a:xfrm>
            <a:off x="2065630" y="3714004"/>
            <a:ext cx="778178" cy="435076"/>
          </a:xfrm>
          <a:prstGeom prst="straightConnector1">
            <a:avLst/>
          </a:prstGeom>
          <a:ln w="889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2699792" y="2564904"/>
            <a:ext cx="720080" cy="1080120"/>
          </a:xfrm>
          <a:prstGeom prst="straightConnector1">
            <a:avLst/>
          </a:prstGeom>
          <a:ln w="889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6444208" y="3861048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 smtClean="0"/>
              <a:t>Joint souple bitumineux</a:t>
            </a:r>
            <a:endParaRPr lang="fr-BE" sz="2000" b="1" dirty="0"/>
          </a:p>
        </p:txBody>
      </p:sp>
      <p:cxnSp>
        <p:nvCxnSpPr>
          <p:cNvPr id="19" name="Connecteur droit avec flèche 18"/>
          <p:cNvCxnSpPr/>
          <p:nvPr/>
        </p:nvCxnSpPr>
        <p:spPr>
          <a:xfrm flipH="1">
            <a:off x="5652120" y="4221088"/>
            <a:ext cx="720080" cy="0"/>
          </a:xfrm>
          <a:prstGeom prst="straightConnector1">
            <a:avLst/>
          </a:prstGeom>
          <a:ln w="889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372200" y="3861048"/>
            <a:ext cx="1656184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Joint souple bitumineux</a:t>
            </a:r>
            <a:endParaRPr lang="fr-BE" dirty="0"/>
          </a:p>
        </p:txBody>
      </p:sp>
    </p:spTree>
    <p:extLst>
      <p:ext uri="{BB962C8B-B14F-4D97-AF65-F5344CB8AC3E}">
        <p14:creationId xmlns="" xmlns:p14="http://schemas.microsoft.com/office/powerpoint/2010/main" val="303099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tiguïté">
  <a:themeElements>
    <a:clrScheme name="Contiguïté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ntiguïté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2268</TotalTime>
  <Words>767</Words>
  <Application>Microsoft Office PowerPoint</Application>
  <PresentationFormat>Affichage à l'écran (4:3)</PresentationFormat>
  <Paragraphs>273</Paragraphs>
  <Slides>46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47" baseType="lpstr">
      <vt:lpstr>Contiguïté</vt:lpstr>
      <vt:lpstr>Présentation d’un chantier de pose de dalle souple métallique.</vt:lpstr>
      <vt:lpstr>ETABLISSEMENT DE DALLES SOUPLES METALLIQUE DANS LE CADRE DE LA RENOVATION DES O.A.   CHANTIER DE MISE A 3 VOIES DE LA E42 (SAMBREVILLE-DAUSSOULX)</vt:lpstr>
      <vt:lpstr>Vision globale du chantier qui comprenait </vt:lpstr>
      <vt:lpstr>Organisation générale</vt:lpstr>
      <vt:lpstr>Schéma De Situation </vt:lpstr>
      <vt:lpstr>Ces dalles souples s’intègrent dans la liaison  BAC/ pont. Une transition semée d’embûches…</vt:lpstr>
      <vt:lpstr>Diapositive 7</vt:lpstr>
      <vt:lpstr>Cas 2 – Remontée d’une fissure à l’about de la dalle flottante. (Pont de biais).</vt:lpstr>
      <vt:lpstr>Diapositive 9</vt:lpstr>
      <vt:lpstr>Dispositifs en place pour reprendre les mouvements dans la zone de transition entre le BAC et les O.A.</vt:lpstr>
      <vt:lpstr>Schéma de principe liaison BAC/OA.</vt:lpstr>
      <vt:lpstr> Cas 1 - Autopsie.  Bêche d’ancrage existante non aboutie.</vt:lpstr>
      <vt:lpstr> Cas 1 – Solution :  Reconstruction de bèches d’ancrages pour bloquer  au maximum la dilatation du BAC. </vt:lpstr>
      <vt:lpstr>Impossibilité de faire une rampe de transition en conservant les dalles goujonnée</vt:lpstr>
      <vt:lpstr>Diapositive 15</vt:lpstr>
      <vt:lpstr> Cas 2 – Autopsie :  Dalle flottante non plongeante, prolongée par un massif de béton désolidarisé support des  dalles goujonnées</vt:lpstr>
      <vt:lpstr>- Fissure et désordre dans le revêtement  à l’extrémité et à l’appui de la dalle flottante.</vt:lpstr>
      <vt:lpstr> Cas 2 – Solution :  Dalle Flottante Dégarnie. suppression de la frigolite et du massif en béton contigu.(support de glissement des dalles goujonnées).</vt:lpstr>
      <vt:lpstr> Cas 2 – Solution :  Suppression du massif en béton.  </vt:lpstr>
      <vt:lpstr>Diapositive 20</vt:lpstr>
      <vt:lpstr>Cas 3 – Autopsie : Présence de mousse Polyuréthanne entre le mur garde grève endommagé (béton pulvérulent) et l’appui de la dalle flottante. </vt:lpstr>
      <vt:lpstr>Diapositive 22</vt:lpstr>
      <vt:lpstr> Cas 3 - Solution : a)Remplacement de la mousse polyuréthane par de l’AC ou solution d’encastrement DF. B)Réparation du béton du mur garde grève.  C) Pose d’une dalle souple métallique entre garde grève et tablier.</vt:lpstr>
      <vt:lpstr>Schéma de principe. Pour établissement DS.</vt:lpstr>
      <vt:lpstr>Mise en œuvre DS : -Hydro-démolition de deux encoches (Larg : 80cm × Prof : 2cm et 35cm ×  2cm). -Ragréage au mortier d'égalisation des surfaces obtenues. - Pose d’une plaque d’acier galva (Ep : 2cm , Larg : 80cm)  - Fixation de la plaque par ancrage chimique 4 rangées M12/ 20 à 30cm. - Doublement étanchéité au droit de la DS.</vt:lpstr>
      <vt:lpstr>Diapositive 26</vt:lpstr>
      <vt:lpstr>Impossibilité de créer une encoche régulière sans percer la dalle</vt:lpstr>
      <vt:lpstr>Diapositive 28</vt:lpstr>
      <vt:lpstr>Diapositive 29</vt:lpstr>
      <vt:lpstr>Résultat après décoffrage.</vt:lpstr>
      <vt:lpstr>Voyons plus simplement…</vt:lpstr>
      <vt:lpstr>Extraction du bec de dalle par soulèvement après sciage.  </vt:lpstr>
      <vt:lpstr>Sciage bec de dalle tablier et consolidation mur garde grève.</vt:lpstr>
      <vt:lpstr>Pose et réglage sur lit de mortier résineux. </vt:lpstr>
      <vt:lpstr>Réglage sur lit de mortier.</vt:lpstr>
      <vt:lpstr>Forage ou carottage si armatures.</vt:lpstr>
      <vt:lpstr>Diapositive 37</vt:lpstr>
      <vt:lpstr>Diapositive 38</vt:lpstr>
      <vt:lpstr>Diapositive 39</vt:lpstr>
      <vt:lpstr>Diapositive 40</vt:lpstr>
      <vt:lpstr>Remplacement de la mousse polyuréthane par de l’AC entre la DF et le mur grade grève.</vt:lpstr>
      <vt:lpstr>Recouvrement de la DS par une double feuille de membrane bitumineuse  </vt:lpstr>
      <vt:lpstr>Diapositive 43</vt:lpstr>
      <vt:lpstr>Solution adoptée. </vt:lpstr>
      <vt:lpstr>Résultat final impeccable.</vt:lpstr>
      <vt:lpstr>Joint de dilatation sinusoïdal. Problèmes rencontrés.</vt:lpstr>
    </vt:vector>
  </TitlesOfParts>
  <Company>Ageci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Miguel  Espejo</dc:creator>
  <cp:lastModifiedBy>Dino</cp:lastModifiedBy>
  <cp:revision>223</cp:revision>
  <dcterms:created xsi:type="dcterms:W3CDTF">2012-12-13T08:28:16Z</dcterms:created>
  <dcterms:modified xsi:type="dcterms:W3CDTF">2015-12-15T04:06:07Z</dcterms:modified>
</cp:coreProperties>
</file>